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70" r:id="rId2"/>
    <p:sldId id="298" r:id="rId3"/>
    <p:sldId id="273" r:id="rId4"/>
    <p:sldId id="274" r:id="rId5"/>
    <p:sldId id="309" r:id="rId6"/>
    <p:sldId id="310" r:id="rId7"/>
    <p:sldId id="278" r:id="rId8"/>
    <p:sldId id="300" r:id="rId9"/>
    <p:sldId id="311" r:id="rId10"/>
    <p:sldId id="312" r:id="rId11"/>
    <p:sldId id="297" r:id="rId12"/>
    <p:sldId id="279" r:id="rId13"/>
    <p:sldId id="301" r:id="rId14"/>
    <p:sldId id="313" r:id="rId15"/>
    <p:sldId id="314" r:id="rId16"/>
    <p:sldId id="302" r:id="rId17"/>
    <p:sldId id="316" r:id="rId18"/>
    <p:sldId id="281" r:id="rId19"/>
    <p:sldId id="317" r:id="rId20"/>
    <p:sldId id="318" r:id="rId21"/>
    <p:sldId id="319"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F1B15E-D403-4356-87FF-54411FA3DD99}">
          <p14:sldIdLst>
            <p14:sldId id="270"/>
            <p14:sldId id="298"/>
            <p14:sldId id="273"/>
            <p14:sldId id="274"/>
            <p14:sldId id="309"/>
            <p14:sldId id="310"/>
            <p14:sldId id="278"/>
            <p14:sldId id="300"/>
            <p14:sldId id="311"/>
            <p14:sldId id="312"/>
            <p14:sldId id="297"/>
            <p14:sldId id="279"/>
            <p14:sldId id="301"/>
            <p14:sldId id="313"/>
            <p14:sldId id="314"/>
            <p14:sldId id="302"/>
            <p14:sldId id="316"/>
            <p14:sldId id="281"/>
            <p14:sldId id="317"/>
            <p14:sldId id="318"/>
            <p14:sldId id="319"/>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6F1B74-4013-57AA-CA55-4EF79F6F79C8}" name="Dale, Daniel" initials="DD" userId="S::daniel.dale@accc.gov.au::75d958bf-229d-4804-a29a-0898981e828b" providerId="AD"/>
  <p188:author id="{8667058D-B4D2-E1F3-D051-08EABEE89183}" name="Harrigan, Paul" initials="HP" userId="S::paul.harrigan@aer.gov.au::5e05ae9a-1f75-4260-84e8-7c34ba6874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517" autoAdjust="0"/>
  </p:normalViewPr>
  <p:slideViewPr>
    <p:cSldViewPr snapToGrid="0" snapToObjects="1">
      <p:cViewPr varScale="1">
        <p:scale>
          <a:sx n="111" d="100"/>
          <a:sy n="111" d="100"/>
        </p:scale>
        <p:origin x="4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F756AC-B082-40F3-8D59-4C44A1522F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D9FFD81-9F09-4DC5-88FD-E9DC6BEFF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9/21/2022</a:t>
            </a:r>
            <a:endParaRPr lang="en-AU"/>
          </a:p>
        </p:txBody>
      </p:sp>
      <p:sp>
        <p:nvSpPr>
          <p:cNvPr id="4" name="Footer Placeholder 3">
            <a:extLst>
              <a:ext uri="{FF2B5EF4-FFF2-40B4-BE49-F238E27FC236}">
                <a16:creationId xmlns:a16="http://schemas.microsoft.com/office/drawing/2014/main" id="{81380078-1C5A-49D5-B95C-45FF0D37C9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93A566D-7534-465F-81C4-B2021B20DE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2CBC2D-E8AF-48BE-9465-E919AD612568}" type="slidenum">
              <a:rPr lang="en-AU" smtClean="0"/>
              <a:t>‹#›</a:t>
            </a:fld>
            <a:endParaRPr lang="en-AU"/>
          </a:p>
        </p:txBody>
      </p:sp>
    </p:spTree>
    <p:extLst>
      <p:ext uri="{BB962C8B-B14F-4D97-AF65-F5344CB8AC3E}">
        <p14:creationId xmlns:p14="http://schemas.microsoft.com/office/powerpoint/2010/main" val="4803696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9/21/2022</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2924F-68C5-1440-823A-C3865CF2DFCF}" type="slidenum">
              <a:rPr lang="en-US" smtClean="0"/>
              <a:t>‹#›</a:t>
            </a:fld>
            <a:endParaRPr lang="en-US"/>
          </a:p>
        </p:txBody>
      </p:sp>
    </p:spTree>
    <p:extLst>
      <p:ext uri="{BB962C8B-B14F-4D97-AF65-F5344CB8AC3E}">
        <p14:creationId xmlns:p14="http://schemas.microsoft.com/office/powerpoint/2010/main" val="15518365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
          </p:nvPr>
        </p:nvSpPr>
        <p:spPr/>
        <p:txBody>
          <a:bodyPr/>
          <a:lstStyle/>
          <a:p>
            <a:r>
              <a:rPr lang="en-US"/>
              <a:t>9/21/2022</a:t>
            </a:r>
          </a:p>
        </p:txBody>
      </p:sp>
      <p:sp>
        <p:nvSpPr>
          <p:cNvPr id="5" name="Slide Number Placeholder 4"/>
          <p:cNvSpPr>
            <a:spLocks noGrp="1"/>
          </p:cNvSpPr>
          <p:nvPr>
            <p:ph type="sldNum" sz="quarter" idx="5"/>
          </p:nvPr>
        </p:nvSpPr>
        <p:spPr/>
        <p:txBody>
          <a:bodyPr/>
          <a:lstStyle/>
          <a:p>
            <a:fld id="{AB02924F-68C5-1440-823A-C3865CF2DFCF}" type="slidenum">
              <a:rPr lang="en-US" smtClean="0"/>
              <a:t>1</a:t>
            </a:fld>
            <a:endParaRPr lang="en-US"/>
          </a:p>
        </p:txBody>
      </p:sp>
    </p:spTree>
    <p:extLst>
      <p:ext uri="{BB962C8B-B14F-4D97-AF65-F5344CB8AC3E}">
        <p14:creationId xmlns:p14="http://schemas.microsoft.com/office/powerpoint/2010/main" val="26037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61" Type="http://schemas.openxmlformats.org/officeDocument/2006/relationships/image" Target="../media/image64.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Title with triangle graphic">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23389-5795-4532-9A87-28503386472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287015"/>
            <a:ext cx="10363200" cy="2387600"/>
          </a:xfrm>
          <a:prstGeom prst="rect">
            <a:avLst/>
          </a:prstGeom>
        </p:spPr>
        <p:txBody>
          <a:bodyPr anchor="b"/>
          <a:lstStyle>
            <a:lvl1pPr algn="ctr">
              <a:defRPr sz="600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914401" y="3761428"/>
            <a:ext cx="10363199" cy="1026233"/>
          </a:xfrm>
        </p:spPr>
        <p:txBody>
          <a:bodyPr/>
          <a:lstStyle>
            <a:lvl1pPr marL="0" indent="0" algn="ctr">
              <a:buNone/>
              <a:defRPr lang="en-AU"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effectLst/>
                <a:latin typeface="Helvetica" pitchFamily="2" charset="0"/>
              </a:rPr>
              <a:t>Click to add subtitle or speaker name</a:t>
            </a:r>
          </a:p>
        </p:txBody>
      </p:sp>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27 September 2022</a:t>
            </a:fld>
            <a:endParaRPr lang="en-AU" sz="1200" dirty="0">
              <a:latin typeface="Helvetica" pitchFamily="2" charset="0"/>
            </a:endParaRPr>
          </a:p>
        </p:txBody>
      </p:sp>
    </p:spTree>
    <p:extLst>
      <p:ext uri="{BB962C8B-B14F-4D97-AF65-F5344CB8AC3E}">
        <p14:creationId xmlns:p14="http://schemas.microsoft.com/office/powerpoint/2010/main" val="3341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ide with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6D5FD8-DF6B-9349-89C7-A8D35E3409D1}"/>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8" name="Title 1">
            <a:extLst>
              <a:ext uri="{FF2B5EF4-FFF2-40B4-BE49-F238E27FC236}">
                <a16:creationId xmlns:a16="http://schemas.microsoft.com/office/drawing/2014/main" id="{94E37757-E641-494D-8BE4-0563E96C1D49}"/>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Tree>
    <p:extLst>
      <p:ext uri="{BB962C8B-B14F-4D97-AF65-F5344CB8AC3E}">
        <p14:creationId xmlns:p14="http://schemas.microsoft.com/office/powerpoint/2010/main" val="333790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88" name="Slide Number Placeholder 5">
            <a:extLst>
              <a:ext uri="{FF2B5EF4-FFF2-40B4-BE49-F238E27FC236}">
                <a16:creationId xmlns:a16="http://schemas.microsoft.com/office/drawing/2014/main" id="{A8349B68-2E83-D447-B7BE-1BC023E150C0}"/>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26661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557339"/>
            <a:ext cx="5857344" cy="4303712"/>
          </a:xfrm>
        </p:spPr>
        <p:txBody>
          <a:bodyPr anchor="t">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790F9B8-F381-374E-A856-4EC7365C0D5F}"/>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1" name="Text Placeholder 3">
            <a:extLst>
              <a:ext uri="{FF2B5EF4-FFF2-40B4-BE49-F238E27FC236}">
                <a16:creationId xmlns:a16="http://schemas.microsoft.com/office/drawing/2014/main" id="{FD43B650-8CF3-014B-A20C-8D91977D8763}"/>
              </a:ext>
            </a:extLst>
          </p:cNvPr>
          <p:cNvSpPr>
            <a:spLocks noGrp="1"/>
          </p:cNvSpPr>
          <p:nvPr>
            <p:ph type="body" sz="half" idx="2" hasCustomPrompt="1"/>
          </p:nvPr>
        </p:nvSpPr>
        <p:spPr>
          <a:xfrm>
            <a:off x="334434" y="1557338"/>
            <a:ext cx="4437591" cy="43037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sp>
        <p:nvSpPr>
          <p:cNvPr id="12" name="Slide Number Placeholder 5">
            <a:extLst>
              <a:ext uri="{FF2B5EF4-FFF2-40B4-BE49-F238E27FC236}">
                <a16:creationId xmlns:a16="http://schemas.microsoft.com/office/drawing/2014/main" id="{62395D03-C5E4-BA4E-B829-77EA818BFE50}"/>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41543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90F9B8-F381-374E-A856-4EC7365C0D5F}"/>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1" name="Text Placeholder 3">
            <a:extLst>
              <a:ext uri="{FF2B5EF4-FFF2-40B4-BE49-F238E27FC236}">
                <a16:creationId xmlns:a16="http://schemas.microsoft.com/office/drawing/2014/main" id="{FD43B650-8CF3-014B-A20C-8D91977D8763}"/>
              </a:ext>
            </a:extLst>
          </p:cNvPr>
          <p:cNvSpPr>
            <a:spLocks noGrp="1"/>
          </p:cNvSpPr>
          <p:nvPr>
            <p:ph type="body" sz="half" idx="2" hasCustomPrompt="1"/>
          </p:nvPr>
        </p:nvSpPr>
        <p:spPr>
          <a:xfrm>
            <a:off x="334434" y="1557338"/>
            <a:ext cx="4437591" cy="43037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sp>
        <p:nvSpPr>
          <p:cNvPr id="6" name="Content Placeholder 3">
            <a:extLst>
              <a:ext uri="{FF2B5EF4-FFF2-40B4-BE49-F238E27FC236}">
                <a16:creationId xmlns:a16="http://schemas.microsoft.com/office/drawing/2014/main" id="{652134B6-C31E-2B49-A81F-B9C8F9DF0610}"/>
              </a:ext>
            </a:extLst>
          </p:cNvPr>
          <p:cNvSpPr>
            <a:spLocks noGrp="1"/>
          </p:cNvSpPr>
          <p:nvPr>
            <p:ph sz="half" idx="13" hasCustomPrompt="1"/>
          </p:nvPr>
        </p:nvSpPr>
        <p:spPr>
          <a:xfrm>
            <a:off x="5173183" y="1557338"/>
            <a:ext cx="5857344" cy="4351338"/>
          </a:xfrm>
        </p:spPr>
        <p:txBody>
          <a:bodyPr>
            <a:normAutofit/>
          </a:bodyPr>
          <a:lstStyle>
            <a:lvl1pPr marL="0" indent="0" algn="ctr">
              <a:buNone/>
              <a:defRPr sz="1600"/>
            </a:lvl1pPr>
          </a:lstStyle>
          <a:p>
            <a:r>
              <a:rPr lang="en-GB" dirty="0"/>
              <a:t>Click icon to add object</a:t>
            </a:r>
            <a:endParaRPr lang="en-US" dirty="0"/>
          </a:p>
        </p:txBody>
      </p:sp>
      <p:sp>
        <p:nvSpPr>
          <p:cNvPr id="8" name="Slide Number Placeholder 5">
            <a:extLst>
              <a:ext uri="{FF2B5EF4-FFF2-40B4-BE49-F238E27FC236}">
                <a16:creationId xmlns:a16="http://schemas.microsoft.com/office/drawing/2014/main" id="{7626E3F1-6195-AD48-BD1C-58B9D81C425A}"/>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29835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Title Placeholder 15">
            <a:extLst>
              <a:ext uri="{FF2B5EF4-FFF2-40B4-BE49-F238E27FC236}">
                <a16:creationId xmlns:a16="http://schemas.microsoft.com/office/drawing/2014/main" id="{FC3FF8E3-70BF-EE46-A879-138A3C658D72}"/>
              </a:ext>
            </a:extLst>
          </p:cNvPr>
          <p:cNvSpPr txBox="1">
            <a:spLocks/>
          </p:cNvSpPr>
          <p:nvPr userDrawn="1"/>
        </p:nvSpPr>
        <p:spPr>
          <a:xfrm>
            <a:off x="334433" y="158753"/>
            <a:ext cx="105156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sz="4000" dirty="0"/>
              <a:t>Icons</a:t>
            </a:r>
            <a:endParaRPr lang="en-US" sz="4000" dirty="0"/>
          </a:p>
        </p:txBody>
      </p:sp>
      <p:sp>
        <p:nvSpPr>
          <p:cNvPr id="2" name="TextBox 1">
            <a:extLst>
              <a:ext uri="{FF2B5EF4-FFF2-40B4-BE49-F238E27FC236}">
                <a16:creationId xmlns:a16="http://schemas.microsoft.com/office/drawing/2014/main" id="{7A113717-4594-8F49-B8EC-65E16DC06662}"/>
              </a:ext>
            </a:extLst>
          </p:cNvPr>
          <p:cNvSpPr txBox="1"/>
          <p:nvPr userDrawn="1"/>
        </p:nvSpPr>
        <p:spPr>
          <a:xfrm>
            <a:off x="2555021" y="821531"/>
            <a:ext cx="7838807" cy="553998"/>
          </a:xfrm>
          <a:prstGeom prst="rect">
            <a:avLst/>
          </a:prstGeom>
          <a:noFill/>
        </p:spPr>
        <p:txBody>
          <a:bodyPr wrap="square" rtlCol="0">
            <a:spAutoFit/>
          </a:bodyPr>
          <a:lstStyle/>
          <a:p>
            <a:r>
              <a:rPr lang="en-AU" sz="1000" i="1" kern="1200" dirty="0">
                <a:solidFill>
                  <a:schemeClr val="tx1"/>
                </a:solidFill>
                <a:effectLst/>
                <a:latin typeface="+mn-lt"/>
                <a:ea typeface="+mn-ea"/>
                <a:cs typeface="+mn-cs"/>
              </a:rPr>
              <a:t>Visual infographics assist to ensure AER communications are accessible and engaging. </a:t>
            </a:r>
            <a:br>
              <a:rPr lang="en-AU" sz="1000" i="1" kern="1200" dirty="0">
                <a:solidFill>
                  <a:schemeClr val="tx1"/>
                </a:solidFill>
                <a:effectLst/>
                <a:latin typeface="+mn-lt"/>
                <a:ea typeface="+mn-ea"/>
                <a:cs typeface="+mn-cs"/>
              </a:rPr>
            </a:br>
            <a:r>
              <a:rPr lang="en-AU" sz="1000" i="1" kern="1200" dirty="0">
                <a:solidFill>
                  <a:schemeClr val="tx1"/>
                </a:solidFill>
                <a:effectLst/>
                <a:latin typeface="+mn-lt"/>
                <a:ea typeface="+mn-ea"/>
                <a:cs typeface="+mn-cs"/>
              </a:rPr>
              <a:t>Use icons sparingly to help to explain complex ideas in a simple and friendly way.</a:t>
            </a:r>
          </a:p>
          <a:p>
            <a:r>
              <a:rPr lang="en-AU" sz="1000" i="1" kern="1200" dirty="0">
                <a:solidFill>
                  <a:schemeClr val="tx1"/>
                </a:solidFill>
                <a:effectLst/>
                <a:latin typeface="+mn-lt"/>
                <a:ea typeface="+mn-ea"/>
                <a:cs typeface="+mn-cs"/>
              </a:rPr>
              <a:t>To use, simply copy and paste to the desired slide, resize and place near relevant text.</a:t>
            </a:r>
          </a:p>
        </p:txBody>
      </p:sp>
      <p:pic>
        <p:nvPicPr>
          <p:cNvPr id="4" name="Picture 3">
            <a:extLst>
              <a:ext uri="{FF2B5EF4-FFF2-40B4-BE49-F238E27FC236}">
                <a16:creationId xmlns:a16="http://schemas.microsoft.com/office/drawing/2014/main" id="{3D10144D-7EE0-4947-8964-CAEF45B78F24}"/>
              </a:ext>
            </a:extLst>
          </p:cNvPr>
          <p:cNvPicPr>
            <a:picLocks noChangeAspect="1"/>
          </p:cNvPicPr>
          <p:nvPr userDrawn="1"/>
        </p:nvPicPr>
        <p:blipFill>
          <a:blip r:embed="rId2"/>
          <a:stretch>
            <a:fillRect/>
          </a:stretch>
        </p:blipFill>
        <p:spPr>
          <a:xfrm>
            <a:off x="334435" y="1578274"/>
            <a:ext cx="556895" cy="514240"/>
          </a:xfrm>
          <a:prstGeom prst="rect">
            <a:avLst/>
          </a:prstGeom>
        </p:spPr>
      </p:pic>
      <p:pic>
        <p:nvPicPr>
          <p:cNvPr id="14" name="Picture 13">
            <a:extLst>
              <a:ext uri="{FF2B5EF4-FFF2-40B4-BE49-F238E27FC236}">
                <a16:creationId xmlns:a16="http://schemas.microsoft.com/office/drawing/2014/main" id="{0EF053B7-6E66-B548-BCE1-E0793561BF4A}"/>
              </a:ext>
            </a:extLst>
          </p:cNvPr>
          <p:cNvPicPr>
            <a:picLocks noChangeAspect="1"/>
          </p:cNvPicPr>
          <p:nvPr userDrawn="1"/>
        </p:nvPicPr>
        <p:blipFill>
          <a:blip r:embed="rId3"/>
          <a:stretch>
            <a:fillRect/>
          </a:stretch>
        </p:blipFill>
        <p:spPr>
          <a:xfrm>
            <a:off x="1936379" y="1578274"/>
            <a:ext cx="556895" cy="514240"/>
          </a:xfrm>
          <a:prstGeom prst="rect">
            <a:avLst/>
          </a:prstGeom>
        </p:spPr>
      </p:pic>
      <p:pic>
        <p:nvPicPr>
          <p:cNvPr id="16" name="Picture 15">
            <a:extLst>
              <a:ext uri="{FF2B5EF4-FFF2-40B4-BE49-F238E27FC236}">
                <a16:creationId xmlns:a16="http://schemas.microsoft.com/office/drawing/2014/main" id="{813BA794-32D6-6F48-86DA-2FB33E2E36D1}"/>
              </a:ext>
            </a:extLst>
          </p:cNvPr>
          <p:cNvPicPr>
            <a:picLocks noChangeAspect="1"/>
          </p:cNvPicPr>
          <p:nvPr userDrawn="1"/>
        </p:nvPicPr>
        <p:blipFill>
          <a:blip r:embed="rId4"/>
          <a:stretch>
            <a:fillRect/>
          </a:stretch>
        </p:blipFill>
        <p:spPr>
          <a:xfrm>
            <a:off x="2737351" y="1578274"/>
            <a:ext cx="556895" cy="514240"/>
          </a:xfrm>
          <a:prstGeom prst="rect">
            <a:avLst/>
          </a:prstGeom>
        </p:spPr>
      </p:pic>
      <p:pic>
        <p:nvPicPr>
          <p:cNvPr id="18" name="Picture 17">
            <a:extLst>
              <a:ext uri="{FF2B5EF4-FFF2-40B4-BE49-F238E27FC236}">
                <a16:creationId xmlns:a16="http://schemas.microsoft.com/office/drawing/2014/main" id="{B517E8CB-B409-6747-98E5-01BE01C4E275}"/>
              </a:ext>
            </a:extLst>
          </p:cNvPr>
          <p:cNvPicPr>
            <a:picLocks noChangeAspect="1"/>
          </p:cNvPicPr>
          <p:nvPr userDrawn="1"/>
        </p:nvPicPr>
        <p:blipFill>
          <a:blip r:embed="rId5"/>
          <a:stretch>
            <a:fillRect/>
          </a:stretch>
        </p:blipFill>
        <p:spPr>
          <a:xfrm>
            <a:off x="5941239" y="1578274"/>
            <a:ext cx="556895" cy="514240"/>
          </a:xfrm>
          <a:prstGeom prst="rect">
            <a:avLst/>
          </a:prstGeom>
        </p:spPr>
      </p:pic>
      <p:pic>
        <p:nvPicPr>
          <p:cNvPr id="20" name="Picture 19">
            <a:extLst>
              <a:ext uri="{FF2B5EF4-FFF2-40B4-BE49-F238E27FC236}">
                <a16:creationId xmlns:a16="http://schemas.microsoft.com/office/drawing/2014/main" id="{8BD1F78F-1E73-F443-A961-BD4DD4F7CEB3}"/>
              </a:ext>
            </a:extLst>
          </p:cNvPr>
          <p:cNvPicPr>
            <a:picLocks noChangeAspect="1"/>
          </p:cNvPicPr>
          <p:nvPr userDrawn="1"/>
        </p:nvPicPr>
        <p:blipFill>
          <a:blip r:embed="rId6"/>
          <a:stretch>
            <a:fillRect/>
          </a:stretch>
        </p:blipFill>
        <p:spPr>
          <a:xfrm>
            <a:off x="1135407" y="1578274"/>
            <a:ext cx="556895" cy="514240"/>
          </a:xfrm>
          <a:prstGeom prst="rect">
            <a:avLst/>
          </a:prstGeom>
        </p:spPr>
      </p:pic>
      <p:pic>
        <p:nvPicPr>
          <p:cNvPr id="22" name="Picture 21">
            <a:extLst>
              <a:ext uri="{FF2B5EF4-FFF2-40B4-BE49-F238E27FC236}">
                <a16:creationId xmlns:a16="http://schemas.microsoft.com/office/drawing/2014/main" id="{430469D1-DEE7-1D41-8CD5-DD9A9AC03657}"/>
              </a:ext>
            </a:extLst>
          </p:cNvPr>
          <p:cNvPicPr>
            <a:picLocks noChangeAspect="1"/>
          </p:cNvPicPr>
          <p:nvPr userDrawn="1"/>
        </p:nvPicPr>
        <p:blipFill>
          <a:blip r:embed="rId7"/>
          <a:stretch>
            <a:fillRect/>
          </a:stretch>
        </p:blipFill>
        <p:spPr>
          <a:xfrm>
            <a:off x="6742211" y="1578274"/>
            <a:ext cx="556895" cy="514240"/>
          </a:xfrm>
          <a:prstGeom prst="rect">
            <a:avLst/>
          </a:prstGeom>
        </p:spPr>
      </p:pic>
      <p:pic>
        <p:nvPicPr>
          <p:cNvPr id="24" name="Picture 23">
            <a:extLst>
              <a:ext uri="{FF2B5EF4-FFF2-40B4-BE49-F238E27FC236}">
                <a16:creationId xmlns:a16="http://schemas.microsoft.com/office/drawing/2014/main" id="{2ECEA795-6FFD-BF49-A261-83A20E5158DE}"/>
              </a:ext>
            </a:extLst>
          </p:cNvPr>
          <p:cNvPicPr>
            <a:picLocks noChangeAspect="1"/>
          </p:cNvPicPr>
          <p:nvPr userDrawn="1"/>
        </p:nvPicPr>
        <p:blipFill>
          <a:blip r:embed="rId8"/>
          <a:stretch>
            <a:fillRect/>
          </a:stretch>
        </p:blipFill>
        <p:spPr>
          <a:xfrm>
            <a:off x="5140267" y="1578274"/>
            <a:ext cx="556895" cy="514240"/>
          </a:xfrm>
          <a:prstGeom prst="rect">
            <a:avLst/>
          </a:prstGeom>
        </p:spPr>
      </p:pic>
      <p:pic>
        <p:nvPicPr>
          <p:cNvPr id="26" name="Picture 25">
            <a:extLst>
              <a:ext uri="{FF2B5EF4-FFF2-40B4-BE49-F238E27FC236}">
                <a16:creationId xmlns:a16="http://schemas.microsoft.com/office/drawing/2014/main" id="{E4EFBE86-6DF2-DC4E-8E8C-80B2CB9A752A}"/>
              </a:ext>
            </a:extLst>
          </p:cNvPr>
          <p:cNvPicPr>
            <a:picLocks noChangeAspect="1"/>
          </p:cNvPicPr>
          <p:nvPr userDrawn="1"/>
        </p:nvPicPr>
        <p:blipFill>
          <a:blip r:embed="rId9"/>
          <a:stretch>
            <a:fillRect/>
          </a:stretch>
        </p:blipFill>
        <p:spPr>
          <a:xfrm>
            <a:off x="3538323" y="1578274"/>
            <a:ext cx="556895" cy="514240"/>
          </a:xfrm>
          <a:prstGeom prst="rect">
            <a:avLst/>
          </a:prstGeom>
        </p:spPr>
      </p:pic>
      <p:pic>
        <p:nvPicPr>
          <p:cNvPr id="28" name="Picture 27">
            <a:extLst>
              <a:ext uri="{FF2B5EF4-FFF2-40B4-BE49-F238E27FC236}">
                <a16:creationId xmlns:a16="http://schemas.microsoft.com/office/drawing/2014/main" id="{20989CE0-D45A-064C-A0C4-42A4EA73FEE9}"/>
              </a:ext>
            </a:extLst>
          </p:cNvPr>
          <p:cNvPicPr>
            <a:picLocks noChangeAspect="1"/>
          </p:cNvPicPr>
          <p:nvPr userDrawn="1"/>
        </p:nvPicPr>
        <p:blipFill>
          <a:blip r:embed="rId10"/>
          <a:stretch>
            <a:fillRect/>
          </a:stretch>
        </p:blipFill>
        <p:spPr>
          <a:xfrm>
            <a:off x="7543187" y="1578274"/>
            <a:ext cx="556895" cy="514240"/>
          </a:xfrm>
          <a:prstGeom prst="rect">
            <a:avLst/>
          </a:prstGeom>
        </p:spPr>
      </p:pic>
      <p:pic>
        <p:nvPicPr>
          <p:cNvPr id="30" name="Picture 29">
            <a:extLst>
              <a:ext uri="{FF2B5EF4-FFF2-40B4-BE49-F238E27FC236}">
                <a16:creationId xmlns:a16="http://schemas.microsoft.com/office/drawing/2014/main" id="{79E38240-556B-984B-A1C8-C69117E8D866}"/>
              </a:ext>
            </a:extLst>
          </p:cNvPr>
          <p:cNvPicPr>
            <a:picLocks noChangeAspect="1"/>
          </p:cNvPicPr>
          <p:nvPr userDrawn="1"/>
        </p:nvPicPr>
        <p:blipFill>
          <a:blip r:embed="rId11"/>
          <a:stretch>
            <a:fillRect/>
          </a:stretch>
        </p:blipFill>
        <p:spPr>
          <a:xfrm>
            <a:off x="4339295" y="1578274"/>
            <a:ext cx="556895" cy="514240"/>
          </a:xfrm>
          <a:prstGeom prst="rect">
            <a:avLst/>
          </a:prstGeom>
        </p:spPr>
      </p:pic>
      <p:pic>
        <p:nvPicPr>
          <p:cNvPr id="32" name="Picture 31">
            <a:extLst>
              <a:ext uri="{FF2B5EF4-FFF2-40B4-BE49-F238E27FC236}">
                <a16:creationId xmlns:a16="http://schemas.microsoft.com/office/drawing/2014/main" id="{7D59D576-5901-E349-B073-E3E29E2A157B}"/>
              </a:ext>
            </a:extLst>
          </p:cNvPr>
          <p:cNvPicPr>
            <a:picLocks noChangeAspect="1"/>
          </p:cNvPicPr>
          <p:nvPr userDrawn="1"/>
        </p:nvPicPr>
        <p:blipFill>
          <a:blip r:embed="rId12"/>
          <a:stretch>
            <a:fillRect/>
          </a:stretch>
        </p:blipFill>
        <p:spPr>
          <a:xfrm>
            <a:off x="1946316" y="2243564"/>
            <a:ext cx="556895" cy="514240"/>
          </a:xfrm>
          <a:prstGeom prst="rect">
            <a:avLst/>
          </a:prstGeom>
        </p:spPr>
      </p:pic>
      <p:pic>
        <p:nvPicPr>
          <p:cNvPr id="34" name="Picture 33">
            <a:extLst>
              <a:ext uri="{FF2B5EF4-FFF2-40B4-BE49-F238E27FC236}">
                <a16:creationId xmlns:a16="http://schemas.microsoft.com/office/drawing/2014/main" id="{81126E64-3206-3F4B-BA90-979305D75334}"/>
              </a:ext>
            </a:extLst>
          </p:cNvPr>
          <p:cNvPicPr>
            <a:picLocks noChangeAspect="1"/>
          </p:cNvPicPr>
          <p:nvPr userDrawn="1"/>
        </p:nvPicPr>
        <p:blipFill>
          <a:blip r:embed="rId13"/>
          <a:stretch>
            <a:fillRect/>
          </a:stretch>
        </p:blipFill>
        <p:spPr>
          <a:xfrm>
            <a:off x="4364140" y="2243564"/>
            <a:ext cx="556895" cy="514240"/>
          </a:xfrm>
          <a:prstGeom prst="rect">
            <a:avLst/>
          </a:prstGeom>
        </p:spPr>
      </p:pic>
      <p:pic>
        <p:nvPicPr>
          <p:cNvPr id="36" name="Picture 35">
            <a:extLst>
              <a:ext uri="{FF2B5EF4-FFF2-40B4-BE49-F238E27FC236}">
                <a16:creationId xmlns:a16="http://schemas.microsoft.com/office/drawing/2014/main" id="{E548FDB7-FBFA-7D40-96D6-34A78035B4C2}"/>
              </a:ext>
            </a:extLst>
          </p:cNvPr>
          <p:cNvPicPr>
            <a:picLocks noChangeAspect="1"/>
          </p:cNvPicPr>
          <p:nvPr userDrawn="1"/>
        </p:nvPicPr>
        <p:blipFill>
          <a:blip r:embed="rId14"/>
          <a:stretch>
            <a:fillRect/>
          </a:stretch>
        </p:blipFill>
        <p:spPr>
          <a:xfrm>
            <a:off x="334435" y="2243564"/>
            <a:ext cx="556895" cy="514240"/>
          </a:xfrm>
          <a:prstGeom prst="rect">
            <a:avLst/>
          </a:prstGeom>
        </p:spPr>
      </p:pic>
      <p:pic>
        <p:nvPicPr>
          <p:cNvPr id="38" name="Picture 37">
            <a:extLst>
              <a:ext uri="{FF2B5EF4-FFF2-40B4-BE49-F238E27FC236}">
                <a16:creationId xmlns:a16="http://schemas.microsoft.com/office/drawing/2014/main" id="{BE0D5199-5C85-C146-9A4F-CC9BA81AF6F4}"/>
              </a:ext>
            </a:extLst>
          </p:cNvPr>
          <p:cNvPicPr>
            <a:picLocks noChangeAspect="1"/>
          </p:cNvPicPr>
          <p:nvPr userDrawn="1"/>
        </p:nvPicPr>
        <p:blipFill>
          <a:blip r:embed="rId15"/>
          <a:stretch>
            <a:fillRect/>
          </a:stretch>
        </p:blipFill>
        <p:spPr>
          <a:xfrm>
            <a:off x="1140376" y="2243564"/>
            <a:ext cx="556895" cy="514240"/>
          </a:xfrm>
          <a:prstGeom prst="rect">
            <a:avLst/>
          </a:prstGeom>
        </p:spPr>
      </p:pic>
      <p:pic>
        <p:nvPicPr>
          <p:cNvPr id="40" name="Picture 39">
            <a:extLst>
              <a:ext uri="{FF2B5EF4-FFF2-40B4-BE49-F238E27FC236}">
                <a16:creationId xmlns:a16="http://schemas.microsoft.com/office/drawing/2014/main" id="{078233C4-C8BD-DD43-B58F-B50533F6A693}"/>
              </a:ext>
            </a:extLst>
          </p:cNvPr>
          <p:cNvPicPr>
            <a:picLocks noChangeAspect="1"/>
          </p:cNvPicPr>
          <p:nvPr userDrawn="1"/>
        </p:nvPicPr>
        <p:blipFill>
          <a:blip r:embed="rId16"/>
          <a:stretch>
            <a:fillRect/>
          </a:stretch>
        </p:blipFill>
        <p:spPr>
          <a:xfrm>
            <a:off x="2752257" y="2243564"/>
            <a:ext cx="556895" cy="514240"/>
          </a:xfrm>
          <a:prstGeom prst="rect">
            <a:avLst/>
          </a:prstGeom>
        </p:spPr>
      </p:pic>
      <p:pic>
        <p:nvPicPr>
          <p:cNvPr id="42" name="Picture 41">
            <a:extLst>
              <a:ext uri="{FF2B5EF4-FFF2-40B4-BE49-F238E27FC236}">
                <a16:creationId xmlns:a16="http://schemas.microsoft.com/office/drawing/2014/main" id="{5DFAD588-04AB-584C-9903-F2762F0AAA9F}"/>
              </a:ext>
            </a:extLst>
          </p:cNvPr>
          <p:cNvPicPr>
            <a:picLocks noChangeAspect="1"/>
          </p:cNvPicPr>
          <p:nvPr userDrawn="1"/>
        </p:nvPicPr>
        <p:blipFill>
          <a:blip r:embed="rId17"/>
          <a:stretch>
            <a:fillRect/>
          </a:stretch>
        </p:blipFill>
        <p:spPr>
          <a:xfrm>
            <a:off x="5170083" y="2243564"/>
            <a:ext cx="556895" cy="514240"/>
          </a:xfrm>
          <a:prstGeom prst="rect">
            <a:avLst/>
          </a:prstGeom>
        </p:spPr>
      </p:pic>
      <p:pic>
        <p:nvPicPr>
          <p:cNvPr id="44" name="Picture 43">
            <a:extLst>
              <a:ext uri="{FF2B5EF4-FFF2-40B4-BE49-F238E27FC236}">
                <a16:creationId xmlns:a16="http://schemas.microsoft.com/office/drawing/2014/main" id="{730DF422-EDA6-7649-8686-E2D21468FAA6}"/>
              </a:ext>
            </a:extLst>
          </p:cNvPr>
          <p:cNvPicPr>
            <a:picLocks noChangeAspect="1"/>
          </p:cNvPicPr>
          <p:nvPr userDrawn="1"/>
        </p:nvPicPr>
        <p:blipFill>
          <a:blip r:embed="rId18"/>
          <a:stretch>
            <a:fillRect/>
          </a:stretch>
        </p:blipFill>
        <p:spPr>
          <a:xfrm>
            <a:off x="6781964" y="2243564"/>
            <a:ext cx="556895" cy="514240"/>
          </a:xfrm>
          <a:prstGeom prst="rect">
            <a:avLst/>
          </a:prstGeom>
        </p:spPr>
      </p:pic>
      <p:pic>
        <p:nvPicPr>
          <p:cNvPr id="46" name="Picture 45">
            <a:extLst>
              <a:ext uri="{FF2B5EF4-FFF2-40B4-BE49-F238E27FC236}">
                <a16:creationId xmlns:a16="http://schemas.microsoft.com/office/drawing/2014/main" id="{A9C0D357-8ADC-7C47-8162-8247B452F11D}"/>
              </a:ext>
            </a:extLst>
          </p:cNvPr>
          <p:cNvPicPr>
            <a:picLocks noChangeAspect="1"/>
          </p:cNvPicPr>
          <p:nvPr userDrawn="1"/>
        </p:nvPicPr>
        <p:blipFill>
          <a:blip r:embed="rId19"/>
          <a:stretch>
            <a:fillRect/>
          </a:stretch>
        </p:blipFill>
        <p:spPr>
          <a:xfrm>
            <a:off x="3558200" y="2243564"/>
            <a:ext cx="556895" cy="514240"/>
          </a:xfrm>
          <a:prstGeom prst="rect">
            <a:avLst/>
          </a:prstGeom>
        </p:spPr>
      </p:pic>
      <p:pic>
        <p:nvPicPr>
          <p:cNvPr id="48" name="Picture 47">
            <a:extLst>
              <a:ext uri="{FF2B5EF4-FFF2-40B4-BE49-F238E27FC236}">
                <a16:creationId xmlns:a16="http://schemas.microsoft.com/office/drawing/2014/main" id="{D90339BA-CA9C-594E-9277-D9A5100616D1}"/>
              </a:ext>
            </a:extLst>
          </p:cNvPr>
          <p:cNvPicPr>
            <a:picLocks noChangeAspect="1"/>
          </p:cNvPicPr>
          <p:nvPr userDrawn="1"/>
        </p:nvPicPr>
        <p:blipFill>
          <a:blip r:embed="rId20"/>
          <a:stretch>
            <a:fillRect/>
          </a:stretch>
        </p:blipFill>
        <p:spPr>
          <a:xfrm>
            <a:off x="7587903" y="2243564"/>
            <a:ext cx="556895" cy="514240"/>
          </a:xfrm>
          <a:prstGeom prst="rect">
            <a:avLst/>
          </a:prstGeom>
        </p:spPr>
      </p:pic>
      <p:pic>
        <p:nvPicPr>
          <p:cNvPr id="50" name="Picture 49">
            <a:extLst>
              <a:ext uri="{FF2B5EF4-FFF2-40B4-BE49-F238E27FC236}">
                <a16:creationId xmlns:a16="http://schemas.microsoft.com/office/drawing/2014/main" id="{CA0B0482-96E0-904C-933C-83DD8A2851D7}"/>
              </a:ext>
            </a:extLst>
          </p:cNvPr>
          <p:cNvPicPr>
            <a:picLocks noChangeAspect="1"/>
          </p:cNvPicPr>
          <p:nvPr userDrawn="1"/>
        </p:nvPicPr>
        <p:blipFill>
          <a:blip r:embed="rId21"/>
          <a:stretch>
            <a:fillRect/>
          </a:stretch>
        </p:blipFill>
        <p:spPr>
          <a:xfrm>
            <a:off x="5976024" y="2243564"/>
            <a:ext cx="556895" cy="514240"/>
          </a:xfrm>
          <a:prstGeom prst="rect">
            <a:avLst/>
          </a:prstGeom>
        </p:spPr>
      </p:pic>
      <p:pic>
        <p:nvPicPr>
          <p:cNvPr id="52" name="Picture 51">
            <a:extLst>
              <a:ext uri="{FF2B5EF4-FFF2-40B4-BE49-F238E27FC236}">
                <a16:creationId xmlns:a16="http://schemas.microsoft.com/office/drawing/2014/main" id="{4E5EA7A5-6880-5C4A-9D6B-E0EA2E2A16ED}"/>
              </a:ext>
            </a:extLst>
          </p:cNvPr>
          <p:cNvPicPr>
            <a:picLocks noChangeAspect="1"/>
          </p:cNvPicPr>
          <p:nvPr userDrawn="1"/>
        </p:nvPicPr>
        <p:blipFill>
          <a:blip r:embed="rId22"/>
          <a:stretch>
            <a:fillRect/>
          </a:stretch>
        </p:blipFill>
        <p:spPr>
          <a:xfrm>
            <a:off x="7587901" y="3020676"/>
            <a:ext cx="648054" cy="598416"/>
          </a:xfrm>
          <a:prstGeom prst="rect">
            <a:avLst/>
          </a:prstGeom>
        </p:spPr>
      </p:pic>
      <p:pic>
        <p:nvPicPr>
          <p:cNvPr id="54" name="Picture 53">
            <a:extLst>
              <a:ext uri="{FF2B5EF4-FFF2-40B4-BE49-F238E27FC236}">
                <a16:creationId xmlns:a16="http://schemas.microsoft.com/office/drawing/2014/main" id="{1100012D-A6C5-E144-AF15-27E4E8B32F6A}"/>
              </a:ext>
            </a:extLst>
          </p:cNvPr>
          <p:cNvPicPr>
            <a:picLocks noChangeAspect="1"/>
          </p:cNvPicPr>
          <p:nvPr userDrawn="1"/>
        </p:nvPicPr>
        <p:blipFill>
          <a:blip r:embed="rId23"/>
          <a:stretch>
            <a:fillRect/>
          </a:stretch>
        </p:blipFill>
        <p:spPr>
          <a:xfrm>
            <a:off x="304011" y="3020676"/>
            <a:ext cx="648054" cy="598416"/>
          </a:xfrm>
          <a:prstGeom prst="rect">
            <a:avLst/>
          </a:prstGeom>
        </p:spPr>
      </p:pic>
      <p:pic>
        <p:nvPicPr>
          <p:cNvPr id="56" name="Picture 55">
            <a:extLst>
              <a:ext uri="{FF2B5EF4-FFF2-40B4-BE49-F238E27FC236}">
                <a16:creationId xmlns:a16="http://schemas.microsoft.com/office/drawing/2014/main" id="{0485182A-C004-5B4D-8681-D60ECDA41EBE}"/>
              </a:ext>
            </a:extLst>
          </p:cNvPr>
          <p:cNvPicPr>
            <a:picLocks noChangeAspect="1"/>
          </p:cNvPicPr>
          <p:nvPr userDrawn="1"/>
        </p:nvPicPr>
        <p:blipFill>
          <a:blip r:embed="rId24"/>
          <a:stretch>
            <a:fillRect/>
          </a:stretch>
        </p:blipFill>
        <p:spPr>
          <a:xfrm>
            <a:off x="5159939" y="3020676"/>
            <a:ext cx="648054" cy="598416"/>
          </a:xfrm>
          <a:prstGeom prst="rect">
            <a:avLst/>
          </a:prstGeom>
        </p:spPr>
      </p:pic>
      <p:pic>
        <p:nvPicPr>
          <p:cNvPr id="58" name="Picture 57">
            <a:extLst>
              <a:ext uri="{FF2B5EF4-FFF2-40B4-BE49-F238E27FC236}">
                <a16:creationId xmlns:a16="http://schemas.microsoft.com/office/drawing/2014/main" id="{A94E4100-EF7A-D844-A96F-FFF9F4CD2D3F}"/>
              </a:ext>
            </a:extLst>
          </p:cNvPr>
          <p:cNvPicPr>
            <a:picLocks noChangeAspect="1"/>
          </p:cNvPicPr>
          <p:nvPr userDrawn="1"/>
        </p:nvPicPr>
        <p:blipFill>
          <a:blip r:embed="rId25"/>
          <a:stretch>
            <a:fillRect/>
          </a:stretch>
        </p:blipFill>
        <p:spPr>
          <a:xfrm>
            <a:off x="6778581" y="3020676"/>
            <a:ext cx="648054" cy="598416"/>
          </a:xfrm>
          <a:prstGeom prst="rect">
            <a:avLst/>
          </a:prstGeom>
        </p:spPr>
      </p:pic>
      <p:pic>
        <p:nvPicPr>
          <p:cNvPr id="60" name="Picture 59">
            <a:extLst>
              <a:ext uri="{FF2B5EF4-FFF2-40B4-BE49-F238E27FC236}">
                <a16:creationId xmlns:a16="http://schemas.microsoft.com/office/drawing/2014/main" id="{289FF325-3A00-1044-986B-244D7EBA4EA2}"/>
              </a:ext>
            </a:extLst>
          </p:cNvPr>
          <p:cNvPicPr>
            <a:picLocks noChangeAspect="1"/>
          </p:cNvPicPr>
          <p:nvPr userDrawn="1"/>
        </p:nvPicPr>
        <p:blipFill>
          <a:blip r:embed="rId26"/>
          <a:stretch>
            <a:fillRect/>
          </a:stretch>
        </p:blipFill>
        <p:spPr>
          <a:xfrm>
            <a:off x="1922653" y="3020676"/>
            <a:ext cx="648054" cy="598416"/>
          </a:xfrm>
          <a:prstGeom prst="rect">
            <a:avLst/>
          </a:prstGeom>
        </p:spPr>
      </p:pic>
      <p:pic>
        <p:nvPicPr>
          <p:cNvPr id="62" name="Picture 61">
            <a:extLst>
              <a:ext uri="{FF2B5EF4-FFF2-40B4-BE49-F238E27FC236}">
                <a16:creationId xmlns:a16="http://schemas.microsoft.com/office/drawing/2014/main" id="{2D6456D3-57E3-3B49-9AE9-FC2BB65D38D8}"/>
              </a:ext>
            </a:extLst>
          </p:cNvPr>
          <p:cNvPicPr>
            <a:picLocks noChangeAspect="1"/>
          </p:cNvPicPr>
          <p:nvPr userDrawn="1"/>
        </p:nvPicPr>
        <p:blipFill>
          <a:blip r:embed="rId27"/>
          <a:stretch>
            <a:fillRect/>
          </a:stretch>
        </p:blipFill>
        <p:spPr>
          <a:xfrm>
            <a:off x="1113332" y="3020676"/>
            <a:ext cx="648054" cy="598416"/>
          </a:xfrm>
          <a:prstGeom prst="rect">
            <a:avLst/>
          </a:prstGeom>
        </p:spPr>
      </p:pic>
      <p:pic>
        <p:nvPicPr>
          <p:cNvPr id="64" name="Picture 63">
            <a:extLst>
              <a:ext uri="{FF2B5EF4-FFF2-40B4-BE49-F238E27FC236}">
                <a16:creationId xmlns:a16="http://schemas.microsoft.com/office/drawing/2014/main" id="{C911FA65-31BD-2948-B6B2-942ADC0CC798}"/>
              </a:ext>
            </a:extLst>
          </p:cNvPr>
          <p:cNvPicPr>
            <a:picLocks noChangeAspect="1"/>
          </p:cNvPicPr>
          <p:nvPr userDrawn="1"/>
        </p:nvPicPr>
        <p:blipFill>
          <a:blip r:embed="rId28"/>
          <a:stretch>
            <a:fillRect/>
          </a:stretch>
        </p:blipFill>
        <p:spPr>
          <a:xfrm>
            <a:off x="3541296" y="3020676"/>
            <a:ext cx="648054" cy="598416"/>
          </a:xfrm>
          <a:prstGeom prst="rect">
            <a:avLst/>
          </a:prstGeom>
        </p:spPr>
      </p:pic>
      <p:pic>
        <p:nvPicPr>
          <p:cNvPr id="66" name="Picture 65">
            <a:extLst>
              <a:ext uri="{FF2B5EF4-FFF2-40B4-BE49-F238E27FC236}">
                <a16:creationId xmlns:a16="http://schemas.microsoft.com/office/drawing/2014/main" id="{7CEA609B-BDF7-D141-ACD2-A5D9F22484A0}"/>
              </a:ext>
            </a:extLst>
          </p:cNvPr>
          <p:cNvPicPr>
            <a:picLocks noChangeAspect="1"/>
          </p:cNvPicPr>
          <p:nvPr userDrawn="1"/>
        </p:nvPicPr>
        <p:blipFill>
          <a:blip r:embed="rId29"/>
          <a:stretch>
            <a:fillRect/>
          </a:stretch>
        </p:blipFill>
        <p:spPr>
          <a:xfrm>
            <a:off x="4350617" y="3020676"/>
            <a:ext cx="648054" cy="598416"/>
          </a:xfrm>
          <a:prstGeom prst="rect">
            <a:avLst/>
          </a:prstGeom>
        </p:spPr>
      </p:pic>
      <p:pic>
        <p:nvPicPr>
          <p:cNvPr id="68" name="Picture 67">
            <a:extLst>
              <a:ext uri="{FF2B5EF4-FFF2-40B4-BE49-F238E27FC236}">
                <a16:creationId xmlns:a16="http://schemas.microsoft.com/office/drawing/2014/main" id="{DF4FAD2C-A77D-C141-A1BF-5E1F1DF8F15B}"/>
              </a:ext>
            </a:extLst>
          </p:cNvPr>
          <p:cNvPicPr>
            <a:picLocks noChangeAspect="1"/>
          </p:cNvPicPr>
          <p:nvPr userDrawn="1"/>
        </p:nvPicPr>
        <p:blipFill>
          <a:blip r:embed="rId30"/>
          <a:stretch>
            <a:fillRect/>
          </a:stretch>
        </p:blipFill>
        <p:spPr>
          <a:xfrm>
            <a:off x="5969260" y="3020676"/>
            <a:ext cx="648054" cy="598416"/>
          </a:xfrm>
          <a:prstGeom prst="rect">
            <a:avLst/>
          </a:prstGeom>
        </p:spPr>
      </p:pic>
      <p:pic>
        <p:nvPicPr>
          <p:cNvPr id="70" name="Picture 69">
            <a:extLst>
              <a:ext uri="{FF2B5EF4-FFF2-40B4-BE49-F238E27FC236}">
                <a16:creationId xmlns:a16="http://schemas.microsoft.com/office/drawing/2014/main" id="{3203D9D5-7DBF-3A4C-8278-AE8B07D1A1AF}"/>
              </a:ext>
            </a:extLst>
          </p:cNvPr>
          <p:cNvPicPr>
            <a:picLocks noChangeAspect="1"/>
          </p:cNvPicPr>
          <p:nvPr userDrawn="1"/>
        </p:nvPicPr>
        <p:blipFill>
          <a:blip r:embed="rId31"/>
          <a:stretch>
            <a:fillRect/>
          </a:stretch>
        </p:blipFill>
        <p:spPr>
          <a:xfrm>
            <a:off x="2731975" y="3020676"/>
            <a:ext cx="648054" cy="598416"/>
          </a:xfrm>
          <a:prstGeom prst="rect">
            <a:avLst/>
          </a:prstGeom>
        </p:spPr>
      </p:pic>
      <p:pic>
        <p:nvPicPr>
          <p:cNvPr id="115" name="Picture 114">
            <a:extLst>
              <a:ext uri="{FF2B5EF4-FFF2-40B4-BE49-F238E27FC236}">
                <a16:creationId xmlns:a16="http://schemas.microsoft.com/office/drawing/2014/main" id="{4DA1A50A-AE51-7040-A759-C805F16D1F22}"/>
              </a:ext>
            </a:extLst>
          </p:cNvPr>
          <p:cNvPicPr>
            <a:picLocks noChangeAspect="1"/>
          </p:cNvPicPr>
          <p:nvPr userDrawn="1"/>
        </p:nvPicPr>
        <p:blipFill>
          <a:blip r:embed="rId32"/>
          <a:stretch>
            <a:fillRect/>
          </a:stretch>
        </p:blipFill>
        <p:spPr>
          <a:xfrm>
            <a:off x="8393892" y="3020676"/>
            <a:ext cx="648054" cy="598416"/>
          </a:xfrm>
          <a:prstGeom prst="rect">
            <a:avLst/>
          </a:prstGeom>
        </p:spPr>
      </p:pic>
      <p:pic>
        <p:nvPicPr>
          <p:cNvPr id="117" name="Picture 116">
            <a:extLst>
              <a:ext uri="{FF2B5EF4-FFF2-40B4-BE49-F238E27FC236}">
                <a16:creationId xmlns:a16="http://schemas.microsoft.com/office/drawing/2014/main" id="{2E3D9ADE-B7D8-0E4F-A6E7-2B2AEE1C0146}"/>
              </a:ext>
            </a:extLst>
          </p:cNvPr>
          <p:cNvPicPr>
            <a:picLocks noChangeAspect="1"/>
          </p:cNvPicPr>
          <p:nvPr userDrawn="1"/>
        </p:nvPicPr>
        <p:blipFill>
          <a:blip r:embed="rId33"/>
          <a:stretch>
            <a:fillRect/>
          </a:stretch>
        </p:blipFill>
        <p:spPr>
          <a:xfrm>
            <a:off x="3559912" y="3881964"/>
            <a:ext cx="648054" cy="598416"/>
          </a:xfrm>
          <a:prstGeom prst="rect">
            <a:avLst/>
          </a:prstGeom>
        </p:spPr>
      </p:pic>
      <p:pic>
        <p:nvPicPr>
          <p:cNvPr id="118" name="Picture 117">
            <a:extLst>
              <a:ext uri="{FF2B5EF4-FFF2-40B4-BE49-F238E27FC236}">
                <a16:creationId xmlns:a16="http://schemas.microsoft.com/office/drawing/2014/main" id="{FCB35C11-E14D-7749-82DB-21355BF29048}"/>
              </a:ext>
            </a:extLst>
          </p:cNvPr>
          <p:cNvPicPr>
            <a:picLocks noChangeAspect="1"/>
          </p:cNvPicPr>
          <p:nvPr userDrawn="1"/>
        </p:nvPicPr>
        <p:blipFill>
          <a:blip r:embed="rId34"/>
          <a:stretch>
            <a:fillRect/>
          </a:stretch>
        </p:blipFill>
        <p:spPr>
          <a:xfrm>
            <a:off x="1948715" y="3881964"/>
            <a:ext cx="648054" cy="598416"/>
          </a:xfrm>
          <a:prstGeom prst="rect">
            <a:avLst/>
          </a:prstGeom>
        </p:spPr>
      </p:pic>
      <p:pic>
        <p:nvPicPr>
          <p:cNvPr id="119" name="Picture 118">
            <a:extLst>
              <a:ext uri="{FF2B5EF4-FFF2-40B4-BE49-F238E27FC236}">
                <a16:creationId xmlns:a16="http://schemas.microsoft.com/office/drawing/2014/main" id="{F456B25E-0F12-B84E-8AB2-2C48870E4483}"/>
              </a:ext>
            </a:extLst>
          </p:cNvPr>
          <p:cNvPicPr>
            <a:picLocks noChangeAspect="1"/>
          </p:cNvPicPr>
          <p:nvPr userDrawn="1"/>
        </p:nvPicPr>
        <p:blipFill>
          <a:blip r:embed="rId35"/>
          <a:stretch>
            <a:fillRect/>
          </a:stretch>
        </p:blipFill>
        <p:spPr>
          <a:xfrm>
            <a:off x="337517" y="3881964"/>
            <a:ext cx="648054" cy="598416"/>
          </a:xfrm>
          <a:prstGeom prst="rect">
            <a:avLst/>
          </a:prstGeom>
        </p:spPr>
      </p:pic>
      <p:pic>
        <p:nvPicPr>
          <p:cNvPr id="120" name="Picture 119">
            <a:extLst>
              <a:ext uri="{FF2B5EF4-FFF2-40B4-BE49-F238E27FC236}">
                <a16:creationId xmlns:a16="http://schemas.microsoft.com/office/drawing/2014/main" id="{198313E8-B255-9242-B42C-7DC32F281AB6}"/>
              </a:ext>
            </a:extLst>
          </p:cNvPr>
          <p:cNvPicPr>
            <a:picLocks noChangeAspect="1"/>
          </p:cNvPicPr>
          <p:nvPr userDrawn="1"/>
        </p:nvPicPr>
        <p:blipFill>
          <a:blip r:embed="rId36"/>
          <a:stretch>
            <a:fillRect/>
          </a:stretch>
        </p:blipFill>
        <p:spPr>
          <a:xfrm>
            <a:off x="7587901" y="3881964"/>
            <a:ext cx="648054" cy="598416"/>
          </a:xfrm>
          <a:prstGeom prst="rect">
            <a:avLst/>
          </a:prstGeom>
        </p:spPr>
      </p:pic>
      <p:pic>
        <p:nvPicPr>
          <p:cNvPr id="121" name="Picture 120">
            <a:extLst>
              <a:ext uri="{FF2B5EF4-FFF2-40B4-BE49-F238E27FC236}">
                <a16:creationId xmlns:a16="http://schemas.microsoft.com/office/drawing/2014/main" id="{9C01BE79-492D-494F-889B-E056B346A071}"/>
              </a:ext>
            </a:extLst>
          </p:cNvPr>
          <p:cNvPicPr>
            <a:picLocks noChangeAspect="1"/>
          </p:cNvPicPr>
          <p:nvPr userDrawn="1"/>
        </p:nvPicPr>
        <p:blipFill>
          <a:blip r:embed="rId37"/>
          <a:stretch>
            <a:fillRect/>
          </a:stretch>
        </p:blipFill>
        <p:spPr>
          <a:xfrm>
            <a:off x="6782307" y="3881964"/>
            <a:ext cx="648054" cy="598416"/>
          </a:xfrm>
          <a:prstGeom prst="rect">
            <a:avLst/>
          </a:prstGeom>
        </p:spPr>
      </p:pic>
      <p:pic>
        <p:nvPicPr>
          <p:cNvPr id="122" name="Picture 121">
            <a:extLst>
              <a:ext uri="{FF2B5EF4-FFF2-40B4-BE49-F238E27FC236}">
                <a16:creationId xmlns:a16="http://schemas.microsoft.com/office/drawing/2014/main" id="{B0634075-047E-D845-B398-9FE508EB7A45}"/>
              </a:ext>
            </a:extLst>
          </p:cNvPr>
          <p:cNvPicPr>
            <a:picLocks noChangeAspect="1"/>
          </p:cNvPicPr>
          <p:nvPr userDrawn="1"/>
        </p:nvPicPr>
        <p:blipFill>
          <a:blip r:embed="rId38"/>
          <a:stretch>
            <a:fillRect/>
          </a:stretch>
        </p:blipFill>
        <p:spPr>
          <a:xfrm>
            <a:off x="5976708" y="3881964"/>
            <a:ext cx="648054" cy="598416"/>
          </a:xfrm>
          <a:prstGeom prst="rect">
            <a:avLst/>
          </a:prstGeom>
        </p:spPr>
      </p:pic>
      <p:pic>
        <p:nvPicPr>
          <p:cNvPr id="123" name="Picture 122">
            <a:extLst>
              <a:ext uri="{FF2B5EF4-FFF2-40B4-BE49-F238E27FC236}">
                <a16:creationId xmlns:a16="http://schemas.microsoft.com/office/drawing/2014/main" id="{904D2DA6-A347-184A-83AF-5CDE3201B1C2}"/>
              </a:ext>
            </a:extLst>
          </p:cNvPr>
          <p:cNvPicPr>
            <a:picLocks noChangeAspect="1"/>
          </p:cNvPicPr>
          <p:nvPr userDrawn="1"/>
        </p:nvPicPr>
        <p:blipFill>
          <a:blip r:embed="rId39"/>
          <a:stretch>
            <a:fillRect/>
          </a:stretch>
        </p:blipFill>
        <p:spPr>
          <a:xfrm>
            <a:off x="4249203" y="3881964"/>
            <a:ext cx="648054" cy="598416"/>
          </a:xfrm>
          <a:prstGeom prst="rect">
            <a:avLst/>
          </a:prstGeom>
        </p:spPr>
      </p:pic>
      <p:pic>
        <p:nvPicPr>
          <p:cNvPr id="124" name="Picture 123">
            <a:extLst>
              <a:ext uri="{FF2B5EF4-FFF2-40B4-BE49-F238E27FC236}">
                <a16:creationId xmlns:a16="http://schemas.microsoft.com/office/drawing/2014/main" id="{C323B6D9-56CF-8A4D-A49F-E8080F083DFD}"/>
              </a:ext>
            </a:extLst>
          </p:cNvPr>
          <p:cNvPicPr>
            <a:picLocks noChangeAspect="1"/>
          </p:cNvPicPr>
          <p:nvPr userDrawn="1"/>
        </p:nvPicPr>
        <p:blipFill>
          <a:blip r:embed="rId40"/>
          <a:stretch>
            <a:fillRect/>
          </a:stretch>
        </p:blipFill>
        <p:spPr>
          <a:xfrm>
            <a:off x="1143116" y="3881964"/>
            <a:ext cx="648054" cy="598416"/>
          </a:xfrm>
          <a:prstGeom prst="rect">
            <a:avLst/>
          </a:prstGeom>
        </p:spPr>
      </p:pic>
      <p:pic>
        <p:nvPicPr>
          <p:cNvPr id="125" name="Picture 124">
            <a:extLst>
              <a:ext uri="{FF2B5EF4-FFF2-40B4-BE49-F238E27FC236}">
                <a16:creationId xmlns:a16="http://schemas.microsoft.com/office/drawing/2014/main" id="{1783E4B0-EEE1-254C-BAD2-B45B1012947A}"/>
              </a:ext>
            </a:extLst>
          </p:cNvPr>
          <p:cNvPicPr>
            <a:picLocks noChangeAspect="1"/>
          </p:cNvPicPr>
          <p:nvPr userDrawn="1"/>
        </p:nvPicPr>
        <p:blipFill>
          <a:blip r:embed="rId41"/>
          <a:stretch>
            <a:fillRect/>
          </a:stretch>
        </p:blipFill>
        <p:spPr>
          <a:xfrm>
            <a:off x="2754313" y="3881964"/>
            <a:ext cx="648054" cy="598416"/>
          </a:xfrm>
          <a:prstGeom prst="rect">
            <a:avLst/>
          </a:prstGeom>
        </p:spPr>
      </p:pic>
      <p:pic>
        <p:nvPicPr>
          <p:cNvPr id="126" name="Picture 125">
            <a:extLst>
              <a:ext uri="{FF2B5EF4-FFF2-40B4-BE49-F238E27FC236}">
                <a16:creationId xmlns:a16="http://schemas.microsoft.com/office/drawing/2014/main" id="{97FD925D-DA2E-6340-BC40-BB6E19BF8297}"/>
              </a:ext>
            </a:extLst>
          </p:cNvPr>
          <p:cNvPicPr>
            <a:picLocks noChangeAspect="1"/>
          </p:cNvPicPr>
          <p:nvPr userDrawn="1"/>
        </p:nvPicPr>
        <p:blipFill>
          <a:blip r:embed="rId42"/>
          <a:stretch>
            <a:fillRect/>
          </a:stretch>
        </p:blipFill>
        <p:spPr>
          <a:xfrm>
            <a:off x="1183187" y="4743255"/>
            <a:ext cx="589140" cy="544015"/>
          </a:xfrm>
          <a:prstGeom prst="rect">
            <a:avLst/>
          </a:prstGeom>
        </p:spPr>
      </p:pic>
      <p:pic>
        <p:nvPicPr>
          <p:cNvPr id="127" name="Picture 126">
            <a:extLst>
              <a:ext uri="{FF2B5EF4-FFF2-40B4-BE49-F238E27FC236}">
                <a16:creationId xmlns:a16="http://schemas.microsoft.com/office/drawing/2014/main" id="{86032F1B-FDF8-0744-8BDC-A4C312160687}"/>
              </a:ext>
            </a:extLst>
          </p:cNvPr>
          <p:cNvPicPr>
            <a:picLocks noChangeAspect="1"/>
          </p:cNvPicPr>
          <p:nvPr userDrawn="1"/>
        </p:nvPicPr>
        <p:blipFill>
          <a:blip r:embed="rId43"/>
          <a:stretch>
            <a:fillRect/>
          </a:stretch>
        </p:blipFill>
        <p:spPr>
          <a:xfrm>
            <a:off x="2801984" y="4743255"/>
            <a:ext cx="589140" cy="544015"/>
          </a:xfrm>
          <a:prstGeom prst="rect">
            <a:avLst/>
          </a:prstGeom>
        </p:spPr>
      </p:pic>
      <p:pic>
        <p:nvPicPr>
          <p:cNvPr id="128" name="Picture 127">
            <a:extLst>
              <a:ext uri="{FF2B5EF4-FFF2-40B4-BE49-F238E27FC236}">
                <a16:creationId xmlns:a16="http://schemas.microsoft.com/office/drawing/2014/main" id="{3B82EF17-4BD1-C04E-9593-B2C9ABB761B4}"/>
              </a:ext>
            </a:extLst>
          </p:cNvPr>
          <p:cNvPicPr>
            <a:picLocks noChangeAspect="1"/>
          </p:cNvPicPr>
          <p:nvPr userDrawn="1"/>
        </p:nvPicPr>
        <p:blipFill>
          <a:blip r:embed="rId44"/>
          <a:stretch>
            <a:fillRect/>
          </a:stretch>
        </p:blipFill>
        <p:spPr>
          <a:xfrm>
            <a:off x="5230181" y="4743255"/>
            <a:ext cx="589140" cy="544015"/>
          </a:xfrm>
          <a:prstGeom prst="rect">
            <a:avLst/>
          </a:prstGeom>
        </p:spPr>
      </p:pic>
      <p:pic>
        <p:nvPicPr>
          <p:cNvPr id="129" name="Picture 128">
            <a:extLst>
              <a:ext uri="{FF2B5EF4-FFF2-40B4-BE49-F238E27FC236}">
                <a16:creationId xmlns:a16="http://schemas.microsoft.com/office/drawing/2014/main" id="{0775AC3F-7015-A144-873F-DF50557725E5}"/>
              </a:ext>
            </a:extLst>
          </p:cNvPr>
          <p:cNvPicPr>
            <a:picLocks noChangeAspect="1"/>
          </p:cNvPicPr>
          <p:nvPr userDrawn="1"/>
        </p:nvPicPr>
        <p:blipFill>
          <a:blip r:embed="rId45"/>
          <a:stretch>
            <a:fillRect/>
          </a:stretch>
        </p:blipFill>
        <p:spPr>
          <a:xfrm>
            <a:off x="1992586" y="4743255"/>
            <a:ext cx="589140" cy="544015"/>
          </a:xfrm>
          <a:prstGeom prst="rect">
            <a:avLst/>
          </a:prstGeom>
        </p:spPr>
      </p:pic>
      <p:pic>
        <p:nvPicPr>
          <p:cNvPr id="130" name="Picture 129">
            <a:extLst>
              <a:ext uri="{FF2B5EF4-FFF2-40B4-BE49-F238E27FC236}">
                <a16:creationId xmlns:a16="http://schemas.microsoft.com/office/drawing/2014/main" id="{4E173062-6972-F148-8761-A18E2DDED82F}"/>
              </a:ext>
            </a:extLst>
          </p:cNvPr>
          <p:cNvPicPr>
            <a:picLocks noChangeAspect="1"/>
          </p:cNvPicPr>
          <p:nvPr userDrawn="1"/>
        </p:nvPicPr>
        <p:blipFill>
          <a:blip r:embed="rId46"/>
          <a:stretch>
            <a:fillRect/>
          </a:stretch>
        </p:blipFill>
        <p:spPr>
          <a:xfrm>
            <a:off x="6848978" y="4743255"/>
            <a:ext cx="589140" cy="544015"/>
          </a:xfrm>
          <a:prstGeom prst="rect">
            <a:avLst/>
          </a:prstGeom>
        </p:spPr>
      </p:pic>
      <p:pic>
        <p:nvPicPr>
          <p:cNvPr id="131" name="Picture 130">
            <a:extLst>
              <a:ext uri="{FF2B5EF4-FFF2-40B4-BE49-F238E27FC236}">
                <a16:creationId xmlns:a16="http://schemas.microsoft.com/office/drawing/2014/main" id="{C968664F-1DA7-8046-AD8D-10D4F504C878}"/>
              </a:ext>
            </a:extLst>
          </p:cNvPr>
          <p:cNvPicPr>
            <a:picLocks noChangeAspect="1"/>
          </p:cNvPicPr>
          <p:nvPr userDrawn="1"/>
        </p:nvPicPr>
        <p:blipFill>
          <a:blip r:embed="rId47"/>
          <a:stretch>
            <a:fillRect/>
          </a:stretch>
        </p:blipFill>
        <p:spPr>
          <a:xfrm>
            <a:off x="7658371" y="4743255"/>
            <a:ext cx="589140" cy="544015"/>
          </a:xfrm>
          <a:prstGeom prst="rect">
            <a:avLst/>
          </a:prstGeom>
        </p:spPr>
      </p:pic>
      <p:pic>
        <p:nvPicPr>
          <p:cNvPr id="132" name="Picture 131">
            <a:extLst>
              <a:ext uri="{FF2B5EF4-FFF2-40B4-BE49-F238E27FC236}">
                <a16:creationId xmlns:a16="http://schemas.microsoft.com/office/drawing/2014/main" id="{9C6F0732-2C42-BF41-A965-930B1F134B1A}"/>
              </a:ext>
            </a:extLst>
          </p:cNvPr>
          <p:cNvPicPr>
            <a:picLocks noChangeAspect="1"/>
          </p:cNvPicPr>
          <p:nvPr userDrawn="1"/>
        </p:nvPicPr>
        <p:blipFill>
          <a:blip r:embed="rId48"/>
          <a:stretch>
            <a:fillRect/>
          </a:stretch>
        </p:blipFill>
        <p:spPr>
          <a:xfrm>
            <a:off x="6039579" y="4743255"/>
            <a:ext cx="589140" cy="544015"/>
          </a:xfrm>
          <a:prstGeom prst="rect">
            <a:avLst/>
          </a:prstGeom>
        </p:spPr>
      </p:pic>
      <p:pic>
        <p:nvPicPr>
          <p:cNvPr id="133" name="Picture 132">
            <a:extLst>
              <a:ext uri="{FF2B5EF4-FFF2-40B4-BE49-F238E27FC236}">
                <a16:creationId xmlns:a16="http://schemas.microsoft.com/office/drawing/2014/main" id="{4AA351E4-88BC-4B40-9C1C-0922451197FA}"/>
              </a:ext>
            </a:extLst>
          </p:cNvPr>
          <p:cNvPicPr>
            <a:picLocks noChangeAspect="1"/>
          </p:cNvPicPr>
          <p:nvPr userDrawn="1"/>
        </p:nvPicPr>
        <p:blipFill>
          <a:blip r:embed="rId49"/>
          <a:stretch>
            <a:fillRect/>
          </a:stretch>
        </p:blipFill>
        <p:spPr>
          <a:xfrm>
            <a:off x="373789" y="4743255"/>
            <a:ext cx="589140" cy="544015"/>
          </a:xfrm>
          <a:prstGeom prst="rect">
            <a:avLst/>
          </a:prstGeom>
        </p:spPr>
      </p:pic>
      <p:pic>
        <p:nvPicPr>
          <p:cNvPr id="135" name="Picture 134">
            <a:extLst>
              <a:ext uri="{FF2B5EF4-FFF2-40B4-BE49-F238E27FC236}">
                <a16:creationId xmlns:a16="http://schemas.microsoft.com/office/drawing/2014/main" id="{16C3B3B6-12C2-8D47-982D-F241A7BD873A}"/>
              </a:ext>
            </a:extLst>
          </p:cNvPr>
          <p:cNvPicPr>
            <a:picLocks noChangeAspect="1"/>
          </p:cNvPicPr>
          <p:nvPr userDrawn="1"/>
        </p:nvPicPr>
        <p:blipFill>
          <a:blip r:embed="rId50"/>
          <a:stretch>
            <a:fillRect/>
          </a:stretch>
        </p:blipFill>
        <p:spPr>
          <a:xfrm>
            <a:off x="334433" y="5531868"/>
            <a:ext cx="648054" cy="598416"/>
          </a:xfrm>
          <a:prstGeom prst="rect">
            <a:avLst/>
          </a:prstGeom>
        </p:spPr>
      </p:pic>
      <p:pic>
        <p:nvPicPr>
          <p:cNvPr id="137" name="Picture 136">
            <a:extLst>
              <a:ext uri="{FF2B5EF4-FFF2-40B4-BE49-F238E27FC236}">
                <a16:creationId xmlns:a16="http://schemas.microsoft.com/office/drawing/2014/main" id="{C0310D10-6A33-8E4C-9456-0BC84BCF0EAB}"/>
              </a:ext>
            </a:extLst>
          </p:cNvPr>
          <p:cNvPicPr>
            <a:picLocks noChangeAspect="1"/>
          </p:cNvPicPr>
          <p:nvPr userDrawn="1"/>
        </p:nvPicPr>
        <p:blipFill>
          <a:blip r:embed="rId51"/>
          <a:stretch>
            <a:fillRect/>
          </a:stretch>
        </p:blipFill>
        <p:spPr>
          <a:xfrm>
            <a:off x="3611383" y="4743255"/>
            <a:ext cx="589140" cy="544015"/>
          </a:xfrm>
          <a:prstGeom prst="rect">
            <a:avLst/>
          </a:prstGeom>
        </p:spPr>
      </p:pic>
      <p:pic>
        <p:nvPicPr>
          <p:cNvPr id="139" name="Picture 138">
            <a:extLst>
              <a:ext uri="{FF2B5EF4-FFF2-40B4-BE49-F238E27FC236}">
                <a16:creationId xmlns:a16="http://schemas.microsoft.com/office/drawing/2014/main" id="{DC13F855-3281-3F4C-B9EE-AB7FE145A310}"/>
              </a:ext>
            </a:extLst>
          </p:cNvPr>
          <p:cNvPicPr>
            <a:picLocks noChangeAspect="1"/>
          </p:cNvPicPr>
          <p:nvPr userDrawn="1"/>
        </p:nvPicPr>
        <p:blipFill>
          <a:blip r:embed="rId52"/>
          <a:stretch>
            <a:fillRect/>
          </a:stretch>
        </p:blipFill>
        <p:spPr>
          <a:xfrm>
            <a:off x="4420782" y="4743255"/>
            <a:ext cx="589140" cy="544015"/>
          </a:xfrm>
          <a:prstGeom prst="rect">
            <a:avLst/>
          </a:prstGeom>
        </p:spPr>
      </p:pic>
      <p:pic>
        <p:nvPicPr>
          <p:cNvPr id="143" name="Picture 142">
            <a:extLst>
              <a:ext uri="{FF2B5EF4-FFF2-40B4-BE49-F238E27FC236}">
                <a16:creationId xmlns:a16="http://schemas.microsoft.com/office/drawing/2014/main" id="{ACD296D0-4DD1-C749-AB12-71D87D7CDEA5}"/>
              </a:ext>
            </a:extLst>
          </p:cNvPr>
          <p:cNvPicPr>
            <a:picLocks noChangeAspect="1"/>
          </p:cNvPicPr>
          <p:nvPr userDrawn="1"/>
        </p:nvPicPr>
        <p:blipFill>
          <a:blip r:embed="rId53"/>
          <a:stretch>
            <a:fillRect/>
          </a:stretch>
        </p:blipFill>
        <p:spPr>
          <a:xfrm>
            <a:off x="8467761" y="4716051"/>
            <a:ext cx="648054" cy="598416"/>
          </a:xfrm>
          <a:prstGeom prst="rect">
            <a:avLst/>
          </a:prstGeom>
        </p:spPr>
      </p:pic>
      <p:pic>
        <p:nvPicPr>
          <p:cNvPr id="144" name="Picture 143">
            <a:extLst>
              <a:ext uri="{FF2B5EF4-FFF2-40B4-BE49-F238E27FC236}">
                <a16:creationId xmlns:a16="http://schemas.microsoft.com/office/drawing/2014/main" id="{C164874C-347A-4C43-82CA-AE4644439876}"/>
              </a:ext>
            </a:extLst>
          </p:cNvPr>
          <p:cNvPicPr>
            <a:picLocks noChangeAspect="1"/>
          </p:cNvPicPr>
          <p:nvPr userDrawn="1"/>
        </p:nvPicPr>
        <p:blipFill>
          <a:blip r:embed="rId54"/>
          <a:stretch>
            <a:fillRect/>
          </a:stretch>
        </p:blipFill>
        <p:spPr>
          <a:xfrm>
            <a:off x="8381051" y="2241338"/>
            <a:ext cx="648054" cy="598416"/>
          </a:xfrm>
          <a:prstGeom prst="rect">
            <a:avLst/>
          </a:prstGeom>
        </p:spPr>
      </p:pic>
      <p:pic>
        <p:nvPicPr>
          <p:cNvPr id="145" name="Picture 144">
            <a:extLst>
              <a:ext uri="{FF2B5EF4-FFF2-40B4-BE49-F238E27FC236}">
                <a16:creationId xmlns:a16="http://schemas.microsoft.com/office/drawing/2014/main" id="{4C1F4FE9-BFBA-D646-B650-368B65295D8A}"/>
              </a:ext>
            </a:extLst>
          </p:cNvPr>
          <p:cNvPicPr>
            <a:picLocks noChangeAspect="1"/>
          </p:cNvPicPr>
          <p:nvPr userDrawn="1"/>
        </p:nvPicPr>
        <p:blipFill>
          <a:blip r:embed="rId55"/>
          <a:stretch>
            <a:fillRect/>
          </a:stretch>
        </p:blipFill>
        <p:spPr>
          <a:xfrm>
            <a:off x="2770553" y="5531868"/>
            <a:ext cx="648054" cy="598416"/>
          </a:xfrm>
          <a:prstGeom prst="rect">
            <a:avLst/>
          </a:prstGeom>
        </p:spPr>
      </p:pic>
      <p:pic>
        <p:nvPicPr>
          <p:cNvPr id="146" name="Picture 145">
            <a:extLst>
              <a:ext uri="{FF2B5EF4-FFF2-40B4-BE49-F238E27FC236}">
                <a16:creationId xmlns:a16="http://schemas.microsoft.com/office/drawing/2014/main" id="{D33832D5-DA16-2F49-A878-4314EA4B5603}"/>
              </a:ext>
            </a:extLst>
          </p:cNvPr>
          <p:cNvPicPr>
            <a:picLocks noChangeAspect="1"/>
          </p:cNvPicPr>
          <p:nvPr userDrawn="1"/>
        </p:nvPicPr>
        <p:blipFill>
          <a:blip r:embed="rId56"/>
          <a:stretch>
            <a:fillRect/>
          </a:stretch>
        </p:blipFill>
        <p:spPr>
          <a:xfrm>
            <a:off x="5159939" y="3809292"/>
            <a:ext cx="648054" cy="598416"/>
          </a:xfrm>
          <a:prstGeom prst="rect">
            <a:avLst/>
          </a:prstGeom>
        </p:spPr>
      </p:pic>
      <p:pic>
        <p:nvPicPr>
          <p:cNvPr id="147" name="Picture 146">
            <a:extLst>
              <a:ext uri="{FF2B5EF4-FFF2-40B4-BE49-F238E27FC236}">
                <a16:creationId xmlns:a16="http://schemas.microsoft.com/office/drawing/2014/main" id="{A9F37F96-D581-0D45-BE66-6368DDED3398}"/>
              </a:ext>
            </a:extLst>
          </p:cNvPr>
          <p:cNvPicPr>
            <a:picLocks noChangeAspect="1"/>
          </p:cNvPicPr>
          <p:nvPr userDrawn="1"/>
        </p:nvPicPr>
        <p:blipFill>
          <a:blip r:embed="rId57"/>
          <a:stretch>
            <a:fillRect/>
          </a:stretch>
        </p:blipFill>
        <p:spPr>
          <a:xfrm>
            <a:off x="4394633" y="5531868"/>
            <a:ext cx="648054" cy="598416"/>
          </a:xfrm>
          <a:prstGeom prst="rect">
            <a:avLst/>
          </a:prstGeom>
        </p:spPr>
      </p:pic>
      <p:pic>
        <p:nvPicPr>
          <p:cNvPr id="148" name="Picture 147">
            <a:extLst>
              <a:ext uri="{FF2B5EF4-FFF2-40B4-BE49-F238E27FC236}">
                <a16:creationId xmlns:a16="http://schemas.microsoft.com/office/drawing/2014/main" id="{0B663770-81F3-3E4B-914A-15A5FB0FADD3}"/>
              </a:ext>
            </a:extLst>
          </p:cNvPr>
          <p:cNvPicPr>
            <a:picLocks noChangeAspect="1"/>
          </p:cNvPicPr>
          <p:nvPr userDrawn="1"/>
        </p:nvPicPr>
        <p:blipFill>
          <a:blip r:embed="rId58"/>
          <a:stretch>
            <a:fillRect/>
          </a:stretch>
        </p:blipFill>
        <p:spPr>
          <a:xfrm>
            <a:off x="6018713" y="5531868"/>
            <a:ext cx="648054" cy="598416"/>
          </a:xfrm>
          <a:prstGeom prst="rect">
            <a:avLst/>
          </a:prstGeom>
        </p:spPr>
      </p:pic>
      <p:pic>
        <p:nvPicPr>
          <p:cNvPr id="149" name="Picture 148">
            <a:extLst>
              <a:ext uri="{FF2B5EF4-FFF2-40B4-BE49-F238E27FC236}">
                <a16:creationId xmlns:a16="http://schemas.microsoft.com/office/drawing/2014/main" id="{FB356FC3-4C13-D64B-9FE4-200921CA38CD}"/>
              </a:ext>
            </a:extLst>
          </p:cNvPr>
          <p:cNvPicPr>
            <a:picLocks noChangeAspect="1"/>
          </p:cNvPicPr>
          <p:nvPr userDrawn="1"/>
        </p:nvPicPr>
        <p:blipFill>
          <a:blip r:embed="rId59"/>
          <a:stretch>
            <a:fillRect/>
          </a:stretch>
        </p:blipFill>
        <p:spPr>
          <a:xfrm>
            <a:off x="1958513" y="5531868"/>
            <a:ext cx="648054" cy="598416"/>
          </a:xfrm>
          <a:prstGeom prst="rect">
            <a:avLst/>
          </a:prstGeom>
        </p:spPr>
      </p:pic>
      <p:pic>
        <p:nvPicPr>
          <p:cNvPr id="150" name="Picture 149">
            <a:extLst>
              <a:ext uri="{FF2B5EF4-FFF2-40B4-BE49-F238E27FC236}">
                <a16:creationId xmlns:a16="http://schemas.microsoft.com/office/drawing/2014/main" id="{8E7485ED-0D58-6C4B-8556-E211BC720B8D}"/>
              </a:ext>
            </a:extLst>
          </p:cNvPr>
          <p:cNvPicPr>
            <a:picLocks noChangeAspect="1"/>
          </p:cNvPicPr>
          <p:nvPr userDrawn="1"/>
        </p:nvPicPr>
        <p:blipFill>
          <a:blip r:embed="rId60"/>
          <a:stretch>
            <a:fillRect/>
          </a:stretch>
        </p:blipFill>
        <p:spPr>
          <a:xfrm>
            <a:off x="1146473" y="5531868"/>
            <a:ext cx="648054" cy="598416"/>
          </a:xfrm>
          <a:prstGeom prst="rect">
            <a:avLst/>
          </a:prstGeom>
        </p:spPr>
      </p:pic>
      <p:pic>
        <p:nvPicPr>
          <p:cNvPr id="151" name="Picture 150">
            <a:extLst>
              <a:ext uri="{FF2B5EF4-FFF2-40B4-BE49-F238E27FC236}">
                <a16:creationId xmlns:a16="http://schemas.microsoft.com/office/drawing/2014/main" id="{2CD47082-66FA-E44A-94D1-8042BE492091}"/>
              </a:ext>
            </a:extLst>
          </p:cNvPr>
          <p:cNvPicPr>
            <a:picLocks noChangeAspect="1"/>
          </p:cNvPicPr>
          <p:nvPr userDrawn="1"/>
        </p:nvPicPr>
        <p:blipFill>
          <a:blip r:embed="rId61"/>
          <a:stretch>
            <a:fillRect/>
          </a:stretch>
        </p:blipFill>
        <p:spPr>
          <a:xfrm>
            <a:off x="6830753" y="5531868"/>
            <a:ext cx="648054" cy="598416"/>
          </a:xfrm>
          <a:prstGeom prst="rect">
            <a:avLst/>
          </a:prstGeom>
        </p:spPr>
      </p:pic>
      <p:pic>
        <p:nvPicPr>
          <p:cNvPr id="152" name="Picture 151">
            <a:extLst>
              <a:ext uri="{FF2B5EF4-FFF2-40B4-BE49-F238E27FC236}">
                <a16:creationId xmlns:a16="http://schemas.microsoft.com/office/drawing/2014/main" id="{BD42A642-6AEE-F148-8225-B955D5AEE424}"/>
              </a:ext>
            </a:extLst>
          </p:cNvPr>
          <p:cNvPicPr>
            <a:picLocks noChangeAspect="1"/>
          </p:cNvPicPr>
          <p:nvPr userDrawn="1"/>
        </p:nvPicPr>
        <p:blipFill>
          <a:blip r:embed="rId62"/>
          <a:stretch>
            <a:fillRect/>
          </a:stretch>
        </p:blipFill>
        <p:spPr>
          <a:xfrm>
            <a:off x="7658368" y="5531868"/>
            <a:ext cx="648054" cy="598416"/>
          </a:xfrm>
          <a:prstGeom prst="rect">
            <a:avLst/>
          </a:prstGeom>
        </p:spPr>
      </p:pic>
      <p:pic>
        <p:nvPicPr>
          <p:cNvPr id="153" name="Picture 152">
            <a:extLst>
              <a:ext uri="{FF2B5EF4-FFF2-40B4-BE49-F238E27FC236}">
                <a16:creationId xmlns:a16="http://schemas.microsoft.com/office/drawing/2014/main" id="{646D72A5-0CCF-324B-81FB-8D70F9351522}"/>
              </a:ext>
            </a:extLst>
          </p:cNvPr>
          <p:cNvPicPr>
            <a:picLocks noChangeAspect="1"/>
          </p:cNvPicPr>
          <p:nvPr userDrawn="1"/>
        </p:nvPicPr>
        <p:blipFill>
          <a:blip r:embed="rId63"/>
          <a:stretch>
            <a:fillRect/>
          </a:stretch>
        </p:blipFill>
        <p:spPr>
          <a:xfrm>
            <a:off x="3582593" y="5531868"/>
            <a:ext cx="648054" cy="598416"/>
          </a:xfrm>
          <a:prstGeom prst="rect">
            <a:avLst/>
          </a:prstGeom>
        </p:spPr>
      </p:pic>
      <p:pic>
        <p:nvPicPr>
          <p:cNvPr id="154" name="Picture 153">
            <a:extLst>
              <a:ext uri="{FF2B5EF4-FFF2-40B4-BE49-F238E27FC236}">
                <a16:creationId xmlns:a16="http://schemas.microsoft.com/office/drawing/2014/main" id="{61805087-5CBA-6645-B252-448EA3EED9CA}"/>
              </a:ext>
            </a:extLst>
          </p:cNvPr>
          <p:cNvPicPr>
            <a:picLocks noChangeAspect="1"/>
          </p:cNvPicPr>
          <p:nvPr userDrawn="1"/>
        </p:nvPicPr>
        <p:blipFill>
          <a:blip r:embed="rId64"/>
          <a:stretch>
            <a:fillRect/>
          </a:stretch>
        </p:blipFill>
        <p:spPr>
          <a:xfrm>
            <a:off x="8456256" y="3880966"/>
            <a:ext cx="648054" cy="598416"/>
          </a:xfrm>
          <a:prstGeom prst="rect">
            <a:avLst/>
          </a:prstGeom>
        </p:spPr>
      </p:pic>
      <p:pic>
        <p:nvPicPr>
          <p:cNvPr id="155" name="Picture 154">
            <a:extLst>
              <a:ext uri="{FF2B5EF4-FFF2-40B4-BE49-F238E27FC236}">
                <a16:creationId xmlns:a16="http://schemas.microsoft.com/office/drawing/2014/main" id="{C770207E-CD1B-D748-B454-A21BE082B0B9}"/>
              </a:ext>
            </a:extLst>
          </p:cNvPr>
          <p:cNvPicPr>
            <a:picLocks noChangeAspect="1"/>
          </p:cNvPicPr>
          <p:nvPr userDrawn="1"/>
        </p:nvPicPr>
        <p:blipFill>
          <a:blip r:embed="rId65"/>
          <a:stretch>
            <a:fillRect/>
          </a:stretch>
        </p:blipFill>
        <p:spPr>
          <a:xfrm>
            <a:off x="5206673" y="5531868"/>
            <a:ext cx="648054" cy="598416"/>
          </a:xfrm>
          <a:prstGeom prst="rect">
            <a:avLst/>
          </a:prstGeom>
        </p:spPr>
      </p:pic>
      <p:pic>
        <p:nvPicPr>
          <p:cNvPr id="157" name="Picture 156">
            <a:extLst>
              <a:ext uri="{FF2B5EF4-FFF2-40B4-BE49-F238E27FC236}">
                <a16:creationId xmlns:a16="http://schemas.microsoft.com/office/drawing/2014/main" id="{BBEDF730-650B-BE4C-BC2D-99F67F2ACB6F}"/>
              </a:ext>
            </a:extLst>
          </p:cNvPr>
          <p:cNvPicPr>
            <a:picLocks noChangeAspect="1"/>
          </p:cNvPicPr>
          <p:nvPr userDrawn="1"/>
        </p:nvPicPr>
        <p:blipFill>
          <a:blip r:embed="rId66"/>
          <a:stretch>
            <a:fillRect/>
          </a:stretch>
        </p:blipFill>
        <p:spPr>
          <a:xfrm>
            <a:off x="8381052" y="1563617"/>
            <a:ext cx="648055" cy="598417"/>
          </a:xfrm>
          <a:prstGeom prst="rect">
            <a:avLst/>
          </a:prstGeom>
        </p:spPr>
      </p:pic>
      <p:sp>
        <p:nvSpPr>
          <p:cNvPr id="158" name="Slide Number Placeholder 5">
            <a:extLst>
              <a:ext uri="{FF2B5EF4-FFF2-40B4-BE49-F238E27FC236}">
                <a16:creationId xmlns:a16="http://schemas.microsoft.com/office/drawing/2014/main" id="{B399FA1A-5822-9740-A6DF-6ECB1682B262}"/>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29792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op header o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8E634A-E798-6940-A857-4047100A73AF}"/>
              </a:ext>
            </a:extLst>
          </p:cNvPr>
          <p:cNvSpPr/>
          <p:nvPr userDrawn="1"/>
        </p:nvSpPr>
        <p:spPr>
          <a:xfrm>
            <a:off x="-115691" y="5733358"/>
            <a:ext cx="12387784" cy="1441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9B757F8-E5D7-3F40-A509-38971A784285}"/>
              </a:ext>
            </a:extLst>
          </p:cNvPr>
          <p:cNvPicPr>
            <a:picLocks noChangeAspect="1"/>
          </p:cNvPicPr>
          <p:nvPr userDrawn="1"/>
        </p:nvPicPr>
        <p:blipFill>
          <a:blip r:embed="rId2"/>
          <a:stretch>
            <a:fillRect/>
          </a:stretch>
        </p:blipFill>
        <p:spPr>
          <a:xfrm>
            <a:off x="0" y="0"/>
            <a:ext cx="12192000" cy="805106"/>
          </a:xfrm>
          <a:prstGeom prst="rect">
            <a:avLst/>
          </a:prstGeom>
        </p:spPr>
      </p:pic>
      <p:sp>
        <p:nvSpPr>
          <p:cNvPr id="2" name="Title 1"/>
          <p:cNvSpPr>
            <a:spLocks noGrp="1"/>
          </p:cNvSpPr>
          <p:nvPr>
            <p:ph type="title" hasCustomPrompt="1"/>
          </p:nvPr>
        </p:nvSpPr>
        <p:spPr>
          <a:xfrm>
            <a:off x="355949" y="896358"/>
            <a:ext cx="10674579" cy="1322147"/>
          </a:xfrm>
          <a:prstGeom prst="rect">
            <a:avLst/>
          </a:prstGeom>
        </p:spPr>
        <p:txBody>
          <a:bodyPr/>
          <a:lstStyle/>
          <a:p>
            <a:r>
              <a:rPr lang="en-GB" dirty="0"/>
              <a:t>Click to add title</a:t>
            </a:r>
            <a:endParaRPr lang="en-US" dirty="0"/>
          </a:p>
        </p:txBody>
      </p:sp>
      <p:sp>
        <p:nvSpPr>
          <p:cNvPr id="3" name="Content Placeholder 2"/>
          <p:cNvSpPr>
            <a:spLocks noGrp="1"/>
          </p:cNvSpPr>
          <p:nvPr>
            <p:ph idx="1" hasCustomPrompt="1"/>
          </p:nvPr>
        </p:nvSpPr>
        <p:spPr>
          <a:xfrm>
            <a:off x="355950" y="2291528"/>
            <a:ext cx="10684585" cy="435133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a:extLst>
              <a:ext uri="{FF2B5EF4-FFF2-40B4-BE49-F238E27FC236}">
                <a16:creationId xmlns:a16="http://schemas.microsoft.com/office/drawing/2014/main" id="{682D2106-F89C-2048-9268-373B4B9EEA3D}"/>
              </a:ext>
            </a:extLst>
          </p:cNvPr>
          <p:cNvSpPr>
            <a:spLocks noGrp="1"/>
          </p:cNvSpPr>
          <p:nvPr>
            <p:ph type="sldNum" sz="quarter" idx="4"/>
          </p:nvPr>
        </p:nvSpPr>
        <p:spPr>
          <a:xfrm>
            <a:off x="9836216" y="28021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12" name="Footer Placeholder 17">
            <a:extLst>
              <a:ext uri="{FF2B5EF4-FFF2-40B4-BE49-F238E27FC236}">
                <a16:creationId xmlns:a16="http://schemas.microsoft.com/office/drawing/2014/main" id="{564FE6A2-FF46-E440-82CB-00CD94B22287}"/>
              </a:ext>
            </a:extLst>
          </p:cNvPr>
          <p:cNvSpPr txBox="1">
            <a:spLocks/>
          </p:cNvSpPr>
          <p:nvPr userDrawn="1"/>
        </p:nvSpPr>
        <p:spPr>
          <a:xfrm>
            <a:off x="355951" y="241077"/>
            <a:ext cx="1117693" cy="246221"/>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b="1" dirty="0">
                <a:solidFill>
                  <a:schemeClr val="accent2"/>
                </a:solidFill>
              </a:rPr>
              <a:t>aer.gov.au</a:t>
            </a:r>
            <a:endParaRPr lang="en-US" sz="1000" dirty="0">
              <a:solidFill>
                <a:schemeClr val="accent6"/>
              </a:solidFill>
            </a:endParaRPr>
          </a:p>
        </p:txBody>
      </p:sp>
    </p:spTree>
    <p:extLst>
      <p:ext uri="{BB962C8B-B14F-4D97-AF65-F5344CB8AC3E}">
        <p14:creationId xmlns:p14="http://schemas.microsoft.com/office/powerpoint/2010/main" val="35505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17E932-347F-5E44-937A-C0E85C82BF0E}"/>
              </a:ext>
            </a:extLst>
          </p:cNvPr>
          <p:cNvSpPr/>
          <p:nvPr userDrawn="1"/>
        </p:nvSpPr>
        <p:spPr>
          <a:xfrm>
            <a:off x="0" y="0"/>
            <a:ext cx="12192000" cy="63769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lide Number Placeholder 1">
            <a:extLst>
              <a:ext uri="{FF2B5EF4-FFF2-40B4-BE49-F238E27FC236}">
                <a16:creationId xmlns:a16="http://schemas.microsoft.com/office/drawing/2014/main" id="{91F86954-50A5-4FE4-B519-08EDF5E1C088}"/>
              </a:ext>
            </a:extLst>
          </p:cNvPr>
          <p:cNvSpPr>
            <a:spLocks noGrp="1"/>
          </p:cNvSpPr>
          <p:nvPr>
            <p:ph type="sldNum" sz="quarter" idx="10"/>
          </p:nvPr>
        </p:nvSpPr>
        <p:spPr/>
        <p:txBody>
          <a:bodyPr/>
          <a:lstStyle/>
          <a:p>
            <a:fld id="{59E0E5AC-4EB8-1344-86F9-1F2AD8323603}" type="slidenum">
              <a:rPr lang="en-US" smtClean="0"/>
              <a:pPr/>
              <a:t>‹#›</a:t>
            </a:fld>
            <a:endParaRPr lang="en-US" dirty="0"/>
          </a:p>
        </p:txBody>
      </p:sp>
      <p:pic>
        <p:nvPicPr>
          <p:cNvPr id="5" name="Picture 4">
            <a:extLst>
              <a:ext uri="{FF2B5EF4-FFF2-40B4-BE49-F238E27FC236}">
                <a16:creationId xmlns:a16="http://schemas.microsoft.com/office/drawing/2014/main" id="{D94D8E15-C3DC-4EC0-A419-83DD1D72F346}"/>
              </a:ext>
            </a:extLst>
          </p:cNvPr>
          <p:cNvPicPr>
            <a:picLocks noChangeAspect="1"/>
          </p:cNvPicPr>
          <p:nvPr userDrawn="1"/>
        </p:nvPicPr>
        <p:blipFill>
          <a:blip r:embed="rId2"/>
          <a:stretch>
            <a:fillRect/>
          </a:stretch>
        </p:blipFill>
        <p:spPr>
          <a:xfrm>
            <a:off x="8728401" y="6128358"/>
            <a:ext cx="3416300" cy="787400"/>
          </a:xfrm>
          <a:prstGeom prst="rect">
            <a:avLst/>
          </a:prstGeom>
        </p:spPr>
      </p:pic>
    </p:spTree>
    <p:extLst>
      <p:ext uri="{BB962C8B-B14F-4D97-AF65-F5344CB8AC3E}">
        <p14:creationId xmlns:p14="http://schemas.microsoft.com/office/powerpoint/2010/main" val="2055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Title with triangle graphic">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8A101C-0754-D346-9C7D-15DCE826CF09}"/>
              </a:ext>
            </a:extLst>
          </p:cNvPr>
          <p:cNvPicPr>
            <a:picLocks noChangeAspect="1"/>
          </p:cNvPicPr>
          <p:nvPr userDrawn="1"/>
        </p:nvPicPr>
        <p:blipFill>
          <a:blip r:embed="rId3"/>
          <a:stretch>
            <a:fillRect/>
          </a:stretch>
        </p:blipFill>
        <p:spPr>
          <a:xfrm>
            <a:off x="330201" y="152400"/>
            <a:ext cx="2672665" cy="889752"/>
          </a:xfrm>
          <a:prstGeom prst="rect">
            <a:avLst/>
          </a:prstGeom>
        </p:spPr>
      </p:pic>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27 September 2022</a:t>
            </a:fld>
            <a:endParaRPr lang="en-AU" sz="1200" dirty="0">
              <a:latin typeface="Helvetica" pitchFamily="2" charset="0"/>
            </a:endParaRPr>
          </a:p>
        </p:txBody>
      </p:sp>
      <p:pic>
        <p:nvPicPr>
          <p:cNvPr id="3" name="Picture 2">
            <a:extLst>
              <a:ext uri="{FF2B5EF4-FFF2-40B4-BE49-F238E27FC236}">
                <a16:creationId xmlns:a16="http://schemas.microsoft.com/office/drawing/2014/main" id="{653B620B-B06A-4847-BD2B-90FC04098937}"/>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9857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with phot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8A101C-0754-D346-9C7D-15DCE826CF09}"/>
              </a:ext>
            </a:extLst>
          </p:cNvPr>
          <p:cNvPicPr>
            <a:picLocks noChangeAspect="1"/>
          </p:cNvPicPr>
          <p:nvPr userDrawn="1"/>
        </p:nvPicPr>
        <p:blipFill>
          <a:blip r:embed="rId3"/>
          <a:stretch>
            <a:fillRect/>
          </a:stretch>
        </p:blipFill>
        <p:spPr>
          <a:xfrm>
            <a:off x="330202" y="152400"/>
            <a:ext cx="2137426" cy="889752"/>
          </a:xfrm>
          <a:prstGeom prst="rect">
            <a:avLst/>
          </a:prstGeom>
        </p:spPr>
      </p:pic>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27 September 2022</a:t>
            </a:fld>
            <a:endParaRPr lang="en-AU" sz="1200" dirty="0">
              <a:latin typeface="Helvetica" pitchFamily="2" charset="0"/>
            </a:endParaRPr>
          </a:p>
        </p:txBody>
      </p:sp>
      <p:sp>
        <p:nvSpPr>
          <p:cNvPr id="25" name="Title 1">
            <a:extLst>
              <a:ext uri="{FF2B5EF4-FFF2-40B4-BE49-F238E27FC236}">
                <a16:creationId xmlns:a16="http://schemas.microsoft.com/office/drawing/2014/main" id="{242E87C4-A2F6-4142-99C3-15CAEA941AC5}"/>
              </a:ext>
            </a:extLst>
          </p:cNvPr>
          <p:cNvSpPr>
            <a:spLocks noGrp="1"/>
          </p:cNvSpPr>
          <p:nvPr>
            <p:ph type="ctrTitle" hasCustomPrompt="1"/>
          </p:nvPr>
        </p:nvSpPr>
        <p:spPr>
          <a:xfrm>
            <a:off x="914400" y="1287015"/>
            <a:ext cx="10363200" cy="2387600"/>
          </a:xfrm>
          <a:prstGeom prst="rect">
            <a:avLst/>
          </a:prstGeom>
        </p:spPr>
        <p:txBody>
          <a:bodyPr anchor="b"/>
          <a:lstStyle>
            <a:lvl1pPr algn="l">
              <a:defRPr sz="6000">
                <a:solidFill>
                  <a:schemeClr val="accent1"/>
                </a:solidFill>
              </a:defRPr>
            </a:lvl1pPr>
          </a:lstStyle>
          <a:p>
            <a:r>
              <a:rPr lang="en-GB" dirty="0"/>
              <a:t>Click to add Title</a:t>
            </a:r>
            <a:endParaRPr lang="en-US" dirty="0"/>
          </a:p>
        </p:txBody>
      </p:sp>
      <p:sp>
        <p:nvSpPr>
          <p:cNvPr id="26" name="Subtitle 2">
            <a:extLst>
              <a:ext uri="{FF2B5EF4-FFF2-40B4-BE49-F238E27FC236}">
                <a16:creationId xmlns:a16="http://schemas.microsoft.com/office/drawing/2014/main" id="{10DA1272-78DC-844C-9AED-DFBB7336D8E1}"/>
              </a:ext>
            </a:extLst>
          </p:cNvPr>
          <p:cNvSpPr>
            <a:spLocks noGrp="1"/>
          </p:cNvSpPr>
          <p:nvPr>
            <p:ph type="subTitle" idx="1" hasCustomPrompt="1"/>
          </p:nvPr>
        </p:nvSpPr>
        <p:spPr>
          <a:xfrm>
            <a:off x="914401" y="3761428"/>
            <a:ext cx="10363199" cy="1026233"/>
          </a:xfrm>
        </p:spPr>
        <p:txBody>
          <a:bodyPr/>
          <a:lstStyle>
            <a:lvl1pPr marL="0" indent="0" algn="l">
              <a:buNone/>
              <a:defRPr lang="en-AU" smtClean="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effectLst/>
                <a:latin typeface="Helvetica" pitchFamily="2" charset="0"/>
              </a:rPr>
              <a:t>Click to add subtitle or speaker name</a:t>
            </a:r>
          </a:p>
        </p:txBody>
      </p:sp>
    </p:spTree>
    <p:extLst>
      <p:ext uri="{BB962C8B-B14F-4D97-AF65-F5344CB8AC3E}">
        <p14:creationId xmlns:p14="http://schemas.microsoft.com/office/powerpoint/2010/main" val="37895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Title with phot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8A101C-0754-D346-9C7D-15DCE826CF09}"/>
              </a:ext>
            </a:extLst>
          </p:cNvPr>
          <p:cNvPicPr>
            <a:picLocks noChangeAspect="1"/>
          </p:cNvPicPr>
          <p:nvPr userDrawn="1"/>
        </p:nvPicPr>
        <p:blipFill>
          <a:blip r:embed="rId3"/>
          <a:stretch>
            <a:fillRect/>
          </a:stretch>
        </p:blipFill>
        <p:spPr>
          <a:xfrm>
            <a:off x="330202" y="152400"/>
            <a:ext cx="2149952" cy="889752"/>
          </a:xfrm>
          <a:prstGeom prst="rect">
            <a:avLst/>
          </a:prstGeom>
        </p:spPr>
      </p:pic>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AU" sz="1200" dirty="0">
              <a:latin typeface="Helvetica" pitchFamily="2" charset="0"/>
            </a:endParaRPr>
          </a:p>
        </p:txBody>
      </p:sp>
    </p:spTree>
    <p:extLst>
      <p:ext uri="{BB962C8B-B14F-4D97-AF65-F5344CB8AC3E}">
        <p14:creationId xmlns:p14="http://schemas.microsoft.com/office/powerpoint/2010/main" val="9394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8CD3-71D5-C74E-BD37-A4F70184B36B}"/>
              </a:ext>
            </a:extLst>
          </p:cNvPr>
          <p:cNvSpPr>
            <a:spLocks noGrp="1"/>
          </p:cNvSpPr>
          <p:nvPr>
            <p:ph type="title" hasCustomPrompt="1"/>
          </p:nvPr>
        </p:nvSpPr>
        <p:spPr/>
        <p:txBody>
          <a:bodyPr/>
          <a:lstStyle>
            <a:lvl1pPr algn="l">
              <a:defRPr/>
            </a:lvl1pPr>
          </a:lstStyle>
          <a:p>
            <a:r>
              <a:rPr lang="en-GB"/>
              <a:t>Agenda/Contents</a:t>
            </a:r>
            <a:endParaRPr lang="en-US" dirty="0"/>
          </a:p>
        </p:txBody>
      </p:sp>
      <p:sp>
        <p:nvSpPr>
          <p:cNvPr id="7" name="Oval 6">
            <a:extLst>
              <a:ext uri="{FF2B5EF4-FFF2-40B4-BE49-F238E27FC236}">
                <a16:creationId xmlns:a16="http://schemas.microsoft.com/office/drawing/2014/main" id="{38760121-957C-6545-9D4D-74CDF80A0ABA}"/>
              </a:ext>
            </a:extLst>
          </p:cNvPr>
          <p:cNvSpPr/>
          <p:nvPr userDrawn="1"/>
        </p:nvSpPr>
        <p:spPr>
          <a:xfrm>
            <a:off x="533436" y="1899245"/>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59" name="Slide Number Placeholder 5">
            <a:extLst>
              <a:ext uri="{FF2B5EF4-FFF2-40B4-BE49-F238E27FC236}">
                <a16:creationId xmlns:a16="http://schemas.microsoft.com/office/drawing/2014/main" id="{09DD3F78-8EE4-5846-A56A-69F3371F6DB7}"/>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63" name="Text Placeholder 62">
            <a:extLst>
              <a:ext uri="{FF2B5EF4-FFF2-40B4-BE49-F238E27FC236}">
                <a16:creationId xmlns:a16="http://schemas.microsoft.com/office/drawing/2014/main" id="{B7238EE3-6BD7-7648-87D3-CAC84A868E1F}"/>
              </a:ext>
            </a:extLst>
          </p:cNvPr>
          <p:cNvSpPr>
            <a:spLocks noGrp="1"/>
          </p:cNvSpPr>
          <p:nvPr>
            <p:ph type="body" sz="quarter" idx="10" hasCustomPrompt="1"/>
          </p:nvPr>
        </p:nvSpPr>
        <p:spPr>
          <a:xfrm>
            <a:off x="1283237" y="1890701"/>
            <a:ext cx="3901017" cy="534448"/>
          </a:xfrm>
        </p:spPr>
        <p:txBody>
          <a:bodyPr anchor="ctr" anchorCtr="0"/>
          <a:lstStyle>
            <a:lvl1pPr marL="0" indent="0">
              <a:buFontTx/>
              <a:buNone/>
              <a:defRPr/>
            </a:lvl1pPr>
          </a:lstStyle>
          <a:p>
            <a:pPr lvl="0"/>
            <a:r>
              <a:rPr lang="en-US" dirty="0"/>
              <a:t>Type in item</a:t>
            </a:r>
          </a:p>
        </p:txBody>
      </p:sp>
      <p:sp>
        <p:nvSpPr>
          <p:cNvPr id="64" name="Text Placeholder 62">
            <a:extLst>
              <a:ext uri="{FF2B5EF4-FFF2-40B4-BE49-F238E27FC236}">
                <a16:creationId xmlns:a16="http://schemas.microsoft.com/office/drawing/2014/main" id="{A242A5EF-2BDA-1949-AA0A-4504F4061F4A}"/>
              </a:ext>
            </a:extLst>
          </p:cNvPr>
          <p:cNvSpPr>
            <a:spLocks noGrp="1"/>
          </p:cNvSpPr>
          <p:nvPr>
            <p:ph type="body" sz="quarter" idx="11" hasCustomPrompt="1"/>
          </p:nvPr>
        </p:nvSpPr>
        <p:spPr>
          <a:xfrm>
            <a:off x="572198" y="1979459"/>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65" name="Oval 64">
            <a:extLst>
              <a:ext uri="{FF2B5EF4-FFF2-40B4-BE49-F238E27FC236}">
                <a16:creationId xmlns:a16="http://schemas.microsoft.com/office/drawing/2014/main" id="{81FE98AA-E406-5A4D-8F78-9A7EEA098EF6}"/>
              </a:ext>
            </a:extLst>
          </p:cNvPr>
          <p:cNvSpPr/>
          <p:nvPr userDrawn="1"/>
        </p:nvSpPr>
        <p:spPr>
          <a:xfrm>
            <a:off x="533436" y="2687749"/>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66" name="Text Placeholder 62">
            <a:extLst>
              <a:ext uri="{FF2B5EF4-FFF2-40B4-BE49-F238E27FC236}">
                <a16:creationId xmlns:a16="http://schemas.microsoft.com/office/drawing/2014/main" id="{A682D902-CE54-8542-9C8A-D7DBAA515043}"/>
              </a:ext>
            </a:extLst>
          </p:cNvPr>
          <p:cNvSpPr>
            <a:spLocks noGrp="1"/>
          </p:cNvSpPr>
          <p:nvPr>
            <p:ph type="body" sz="quarter" idx="12" hasCustomPrompt="1"/>
          </p:nvPr>
        </p:nvSpPr>
        <p:spPr>
          <a:xfrm>
            <a:off x="1283237" y="2679205"/>
            <a:ext cx="3901017" cy="534448"/>
          </a:xfrm>
        </p:spPr>
        <p:txBody>
          <a:bodyPr anchor="ctr" anchorCtr="0"/>
          <a:lstStyle>
            <a:lvl1pPr marL="0" indent="0">
              <a:buFontTx/>
              <a:buNone/>
              <a:defRPr/>
            </a:lvl1pPr>
          </a:lstStyle>
          <a:p>
            <a:pPr lvl="0"/>
            <a:r>
              <a:rPr lang="en-US" dirty="0"/>
              <a:t>Type in item</a:t>
            </a:r>
          </a:p>
        </p:txBody>
      </p:sp>
      <p:sp>
        <p:nvSpPr>
          <p:cNvPr id="67" name="Text Placeholder 62">
            <a:extLst>
              <a:ext uri="{FF2B5EF4-FFF2-40B4-BE49-F238E27FC236}">
                <a16:creationId xmlns:a16="http://schemas.microsoft.com/office/drawing/2014/main" id="{C6ABD56D-CEA2-F345-9DC0-9A63237D3C94}"/>
              </a:ext>
            </a:extLst>
          </p:cNvPr>
          <p:cNvSpPr>
            <a:spLocks noGrp="1"/>
          </p:cNvSpPr>
          <p:nvPr>
            <p:ph type="body" sz="quarter" idx="13" hasCustomPrompt="1"/>
          </p:nvPr>
        </p:nvSpPr>
        <p:spPr>
          <a:xfrm>
            <a:off x="572198" y="2767963"/>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68" name="Oval 67">
            <a:extLst>
              <a:ext uri="{FF2B5EF4-FFF2-40B4-BE49-F238E27FC236}">
                <a16:creationId xmlns:a16="http://schemas.microsoft.com/office/drawing/2014/main" id="{A6331A59-B6A2-CE49-B6FF-BA302D2F7D53}"/>
              </a:ext>
            </a:extLst>
          </p:cNvPr>
          <p:cNvSpPr/>
          <p:nvPr userDrawn="1"/>
        </p:nvSpPr>
        <p:spPr>
          <a:xfrm>
            <a:off x="533436" y="3484797"/>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69" name="Text Placeholder 62">
            <a:extLst>
              <a:ext uri="{FF2B5EF4-FFF2-40B4-BE49-F238E27FC236}">
                <a16:creationId xmlns:a16="http://schemas.microsoft.com/office/drawing/2014/main" id="{8CB893A8-7F5E-B342-8DA8-0C13C27BA509}"/>
              </a:ext>
            </a:extLst>
          </p:cNvPr>
          <p:cNvSpPr>
            <a:spLocks noGrp="1"/>
          </p:cNvSpPr>
          <p:nvPr>
            <p:ph type="body" sz="quarter" idx="14" hasCustomPrompt="1"/>
          </p:nvPr>
        </p:nvSpPr>
        <p:spPr>
          <a:xfrm>
            <a:off x="1283237" y="3476253"/>
            <a:ext cx="3901017" cy="534448"/>
          </a:xfrm>
        </p:spPr>
        <p:txBody>
          <a:bodyPr anchor="ctr" anchorCtr="0"/>
          <a:lstStyle>
            <a:lvl1pPr marL="0" indent="0">
              <a:buFontTx/>
              <a:buNone/>
              <a:defRPr/>
            </a:lvl1pPr>
          </a:lstStyle>
          <a:p>
            <a:pPr lvl="0"/>
            <a:r>
              <a:rPr lang="en-US" dirty="0"/>
              <a:t>Type in item</a:t>
            </a:r>
          </a:p>
        </p:txBody>
      </p:sp>
      <p:sp>
        <p:nvSpPr>
          <p:cNvPr id="70" name="Text Placeholder 62">
            <a:extLst>
              <a:ext uri="{FF2B5EF4-FFF2-40B4-BE49-F238E27FC236}">
                <a16:creationId xmlns:a16="http://schemas.microsoft.com/office/drawing/2014/main" id="{DD7BC28F-A7AD-C34F-9FA7-4F2F7415595B}"/>
              </a:ext>
            </a:extLst>
          </p:cNvPr>
          <p:cNvSpPr>
            <a:spLocks noGrp="1"/>
          </p:cNvSpPr>
          <p:nvPr>
            <p:ph type="body" sz="quarter" idx="15" hasCustomPrompt="1"/>
          </p:nvPr>
        </p:nvSpPr>
        <p:spPr>
          <a:xfrm>
            <a:off x="572198" y="3565011"/>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71" name="Oval 70">
            <a:extLst>
              <a:ext uri="{FF2B5EF4-FFF2-40B4-BE49-F238E27FC236}">
                <a16:creationId xmlns:a16="http://schemas.microsoft.com/office/drawing/2014/main" id="{1D25FF57-144C-704B-8447-EED770AD2070}"/>
              </a:ext>
            </a:extLst>
          </p:cNvPr>
          <p:cNvSpPr/>
          <p:nvPr userDrawn="1"/>
        </p:nvSpPr>
        <p:spPr>
          <a:xfrm>
            <a:off x="533436" y="4281845"/>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72" name="Text Placeholder 62">
            <a:extLst>
              <a:ext uri="{FF2B5EF4-FFF2-40B4-BE49-F238E27FC236}">
                <a16:creationId xmlns:a16="http://schemas.microsoft.com/office/drawing/2014/main" id="{34065258-1A76-B247-BEE7-4008273F389B}"/>
              </a:ext>
            </a:extLst>
          </p:cNvPr>
          <p:cNvSpPr>
            <a:spLocks noGrp="1"/>
          </p:cNvSpPr>
          <p:nvPr>
            <p:ph type="body" sz="quarter" idx="16" hasCustomPrompt="1"/>
          </p:nvPr>
        </p:nvSpPr>
        <p:spPr>
          <a:xfrm>
            <a:off x="1283237" y="4273301"/>
            <a:ext cx="3901017" cy="534448"/>
          </a:xfrm>
        </p:spPr>
        <p:txBody>
          <a:bodyPr anchor="ctr" anchorCtr="0"/>
          <a:lstStyle>
            <a:lvl1pPr marL="0" indent="0">
              <a:buFontTx/>
              <a:buNone/>
              <a:defRPr/>
            </a:lvl1pPr>
          </a:lstStyle>
          <a:p>
            <a:pPr lvl="0"/>
            <a:r>
              <a:rPr lang="en-US" dirty="0"/>
              <a:t>Type in item</a:t>
            </a:r>
          </a:p>
        </p:txBody>
      </p:sp>
      <p:sp>
        <p:nvSpPr>
          <p:cNvPr id="73" name="Text Placeholder 62">
            <a:extLst>
              <a:ext uri="{FF2B5EF4-FFF2-40B4-BE49-F238E27FC236}">
                <a16:creationId xmlns:a16="http://schemas.microsoft.com/office/drawing/2014/main" id="{F6F39B6A-166E-6F48-9AC8-041BFC1C9F14}"/>
              </a:ext>
            </a:extLst>
          </p:cNvPr>
          <p:cNvSpPr>
            <a:spLocks noGrp="1"/>
          </p:cNvSpPr>
          <p:nvPr>
            <p:ph type="body" sz="quarter" idx="17" hasCustomPrompt="1"/>
          </p:nvPr>
        </p:nvSpPr>
        <p:spPr>
          <a:xfrm>
            <a:off x="572198" y="4362059"/>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74" name="Oval 73">
            <a:extLst>
              <a:ext uri="{FF2B5EF4-FFF2-40B4-BE49-F238E27FC236}">
                <a16:creationId xmlns:a16="http://schemas.microsoft.com/office/drawing/2014/main" id="{D6437597-C18C-3A4F-BAF6-7114B19DF314}"/>
              </a:ext>
            </a:extLst>
          </p:cNvPr>
          <p:cNvSpPr/>
          <p:nvPr userDrawn="1"/>
        </p:nvSpPr>
        <p:spPr>
          <a:xfrm>
            <a:off x="533436" y="5087437"/>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75" name="Text Placeholder 62">
            <a:extLst>
              <a:ext uri="{FF2B5EF4-FFF2-40B4-BE49-F238E27FC236}">
                <a16:creationId xmlns:a16="http://schemas.microsoft.com/office/drawing/2014/main" id="{753A56F5-9951-0F49-A36F-7EBBCD51F592}"/>
              </a:ext>
            </a:extLst>
          </p:cNvPr>
          <p:cNvSpPr>
            <a:spLocks noGrp="1"/>
          </p:cNvSpPr>
          <p:nvPr>
            <p:ph type="body" sz="quarter" idx="18" hasCustomPrompt="1"/>
          </p:nvPr>
        </p:nvSpPr>
        <p:spPr>
          <a:xfrm>
            <a:off x="1283237" y="5078893"/>
            <a:ext cx="3901017" cy="534448"/>
          </a:xfrm>
        </p:spPr>
        <p:txBody>
          <a:bodyPr anchor="ctr" anchorCtr="0"/>
          <a:lstStyle>
            <a:lvl1pPr marL="0" indent="0">
              <a:buFontTx/>
              <a:buNone/>
              <a:defRPr/>
            </a:lvl1pPr>
          </a:lstStyle>
          <a:p>
            <a:pPr lvl="0"/>
            <a:r>
              <a:rPr lang="en-US" dirty="0"/>
              <a:t>Type in item</a:t>
            </a:r>
          </a:p>
        </p:txBody>
      </p:sp>
      <p:sp>
        <p:nvSpPr>
          <p:cNvPr id="76" name="Text Placeholder 62">
            <a:extLst>
              <a:ext uri="{FF2B5EF4-FFF2-40B4-BE49-F238E27FC236}">
                <a16:creationId xmlns:a16="http://schemas.microsoft.com/office/drawing/2014/main" id="{9AC73D2D-03A5-B040-AEC2-646AB1CCC697}"/>
              </a:ext>
            </a:extLst>
          </p:cNvPr>
          <p:cNvSpPr>
            <a:spLocks noGrp="1"/>
          </p:cNvSpPr>
          <p:nvPr>
            <p:ph type="body" sz="quarter" idx="19" hasCustomPrompt="1"/>
          </p:nvPr>
        </p:nvSpPr>
        <p:spPr>
          <a:xfrm>
            <a:off x="572198" y="5167651"/>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77" name="Oval 76">
            <a:extLst>
              <a:ext uri="{FF2B5EF4-FFF2-40B4-BE49-F238E27FC236}">
                <a16:creationId xmlns:a16="http://schemas.microsoft.com/office/drawing/2014/main" id="{071B239E-9514-B340-9F7F-5FC940EA1C0D}"/>
              </a:ext>
            </a:extLst>
          </p:cNvPr>
          <p:cNvSpPr/>
          <p:nvPr userDrawn="1"/>
        </p:nvSpPr>
        <p:spPr>
          <a:xfrm>
            <a:off x="6199220" y="1884372"/>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78" name="Text Placeholder 62">
            <a:extLst>
              <a:ext uri="{FF2B5EF4-FFF2-40B4-BE49-F238E27FC236}">
                <a16:creationId xmlns:a16="http://schemas.microsoft.com/office/drawing/2014/main" id="{28284901-F31F-8B4A-954E-54238503CEA1}"/>
              </a:ext>
            </a:extLst>
          </p:cNvPr>
          <p:cNvSpPr>
            <a:spLocks noGrp="1"/>
          </p:cNvSpPr>
          <p:nvPr>
            <p:ph type="body" sz="quarter" idx="20" hasCustomPrompt="1"/>
          </p:nvPr>
        </p:nvSpPr>
        <p:spPr>
          <a:xfrm>
            <a:off x="6949020" y="1875828"/>
            <a:ext cx="3901017" cy="534448"/>
          </a:xfrm>
        </p:spPr>
        <p:txBody>
          <a:bodyPr anchor="ctr" anchorCtr="0"/>
          <a:lstStyle>
            <a:lvl1pPr marL="0" indent="0">
              <a:buFontTx/>
              <a:buNone/>
              <a:defRPr/>
            </a:lvl1pPr>
          </a:lstStyle>
          <a:p>
            <a:pPr lvl="0"/>
            <a:r>
              <a:rPr lang="en-US" dirty="0"/>
              <a:t>Type in item</a:t>
            </a:r>
          </a:p>
        </p:txBody>
      </p:sp>
      <p:sp>
        <p:nvSpPr>
          <p:cNvPr id="79" name="Text Placeholder 62">
            <a:extLst>
              <a:ext uri="{FF2B5EF4-FFF2-40B4-BE49-F238E27FC236}">
                <a16:creationId xmlns:a16="http://schemas.microsoft.com/office/drawing/2014/main" id="{7E97BD02-1E8D-2749-AB26-825B1B2CCD7B}"/>
              </a:ext>
            </a:extLst>
          </p:cNvPr>
          <p:cNvSpPr>
            <a:spLocks noGrp="1"/>
          </p:cNvSpPr>
          <p:nvPr>
            <p:ph type="body" sz="quarter" idx="21" hasCustomPrompt="1"/>
          </p:nvPr>
        </p:nvSpPr>
        <p:spPr>
          <a:xfrm>
            <a:off x="6237979" y="1964586"/>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0" name="Oval 79">
            <a:extLst>
              <a:ext uri="{FF2B5EF4-FFF2-40B4-BE49-F238E27FC236}">
                <a16:creationId xmlns:a16="http://schemas.microsoft.com/office/drawing/2014/main" id="{16DE2EAC-0B80-AF49-A9EF-53CF4227723B}"/>
              </a:ext>
            </a:extLst>
          </p:cNvPr>
          <p:cNvSpPr/>
          <p:nvPr userDrawn="1"/>
        </p:nvSpPr>
        <p:spPr>
          <a:xfrm>
            <a:off x="6199220" y="2672876"/>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81" name="Text Placeholder 62">
            <a:extLst>
              <a:ext uri="{FF2B5EF4-FFF2-40B4-BE49-F238E27FC236}">
                <a16:creationId xmlns:a16="http://schemas.microsoft.com/office/drawing/2014/main" id="{0A7A6E00-1EAE-8248-A8B7-955BCDDACEC8}"/>
              </a:ext>
            </a:extLst>
          </p:cNvPr>
          <p:cNvSpPr>
            <a:spLocks noGrp="1"/>
          </p:cNvSpPr>
          <p:nvPr>
            <p:ph type="body" sz="quarter" idx="22" hasCustomPrompt="1"/>
          </p:nvPr>
        </p:nvSpPr>
        <p:spPr>
          <a:xfrm>
            <a:off x="6949020" y="2664332"/>
            <a:ext cx="3901017" cy="534448"/>
          </a:xfrm>
        </p:spPr>
        <p:txBody>
          <a:bodyPr anchor="ctr" anchorCtr="0"/>
          <a:lstStyle>
            <a:lvl1pPr marL="0" indent="0">
              <a:buFontTx/>
              <a:buNone/>
              <a:defRPr/>
            </a:lvl1pPr>
          </a:lstStyle>
          <a:p>
            <a:pPr lvl="0"/>
            <a:r>
              <a:rPr lang="en-US" dirty="0"/>
              <a:t>Type in item</a:t>
            </a:r>
          </a:p>
        </p:txBody>
      </p:sp>
      <p:sp>
        <p:nvSpPr>
          <p:cNvPr id="82" name="Text Placeholder 62">
            <a:extLst>
              <a:ext uri="{FF2B5EF4-FFF2-40B4-BE49-F238E27FC236}">
                <a16:creationId xmlns:a16="http://schemas.microsoft.com/office/drawing/2014/main" id="{9196FA16-7363-A64E-B9A7-E0242AAF213A}"/>
              </a:ext>
            </a:extLst>
          </p:cNvPr>
          <p:cNvSpPr>
            <a:spLocks noGrp="1"/>
          </p:cNvSpPr>
          <p:nvPr>
            <p:ph type="body" sz="quarter" idx="23" hasCustomPrompt="1"/>
          </p:nvPr>
        </p:nvSpPr>
        <p:spPr>
          <a:xfrm>
            <a:off x="6237979" y="2753090"/>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3" name="Oval 82">
            <a:extLst>
              <a:ext uri="{FF2B5EF4-FFF2-40B4-BE49-F238E27FC236}">
                <a16:creationId xmlns:a16="http://schemas.microsoft.com/office/drawing/2014/main" id="{A116A085-EC5E-4B40-B601-B4EA6CC92008}"/>
              </a:ext>
            </a:extLst>
          </p:cNvPr>
          <p:cNvSpPr/>
          <p:nvPr userDrawn="1"/>
        </p:nvSpPr>
        <p:spPr>
          <a:xfrm>
            <a:off x="6199220" y="3469924"/>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84" name="Text Placeholder 62">
            <a:extLst>
              <a:ext uri="{FF2B5EF4-FFF2-40B4-BE49-F238E27FC236}">
                <a16:creationId xmlns:a16="http://schemas.microsoft.com/office/drawing/2014/main" id="{931FFA7B-5596-FC46-80F6-2F3D5C7135DB}"/>
              </a:ext>
            </a:extLst>
          </p:cNvPr>
          <p:cNvSpPr>
            <a:spLocks noGrp="1"/>
          </p:cNvSpPr>
          <p:nvPr>
            <p:ph type="body" sz="quarter" idx="24" hasCustomPrompt="1"/>
          </p:nvPr>
        </p:nvSpPr>
        <p:spPr>
          <a:xfrm>
            <a:off x="6949020" y="3461380"/>
            <a:ext cx="3901017" cy="534448"/>
          </a:xfrm>
        </p:spPr>
        <p:txBody>
          <a:bodyPr anchor="ctr" anchorCtr="0"/>
          <a:lstStyle>
            <a:lvl1pPr marL="0" indent="0">
              <a:buFontTx/>
              <a:buNone/>
              <a:defRPr/>
            </a:lvl1pPr>
          </a:lstStyle>
          <a:p>
            <a:pPr lvl="0"/>
            <a:r>
              <a:rPr lang="en-US" dirty="0"/>
              <a:t>Type in item</a:t>
            </a:r>
          </a:p>
        </p:txBody>
      </p:sp>
      <p:sp>
        <p:nvSpPr>
          <p:cNvPr id="85" name="Text Placeholder 62">
            <a:extLst>
              <a:ext uri="{FF2B5EF4-FFF2-40B4-BE49-F238E27FC236}">
                <a16:creationId xmlns:a16="http://schemas.microsoft.com/office/drawing/2014/main" id="{79345B6E-CCA6-EB47-81D8-32BA359FDE2E}"/>
              </a:ext>
            </a:extLst>
          </p:cNvPr>
          <p:cNvSpPr>
            <a:spLocks noGrp="1"/>
          </p:cNvSpPr>
          <p:nvPr>
            <p:ph type="body" sz="quarter" idx="25" hasCustomPrompt="1"/>
          </p:nvPr>
        </p:nvSpPr>
        <p:spPr>
          <a:xfrm>
            <a:off x="6237979" y="3550135"/>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6" name="Oval 85">
            <a:extLst>
              <a:ext uri="{FF2B5EF4-FFF2-40B4-BE49-F238E27FC236}">
                <a16:creationId xmlns:a16="http://schemas.microsoft.com/office/drawing/2014/main" id="{D4A24734-7F75-1E4C-A3BB-0310AA3D649B}"/>
              </a:ext>
            </a:extLst>
          </p:cNvPr>
          <p:cNvSpPr/>
          <p:nvPr userDrawn="1"/>
        </p:nvSpPr>
        <p:spPr>
          <a:xfrm>
            <a:off x="6199220" y="4266972"/>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87" name="Text Placeholder 62">
            <a:extLst>
              <a:ext uri="{FF2B5EF4-FFF2-40B4-BE49-F238E27FC236}">
                <a16:creationId xmlns:a16="http://schemas.microsoft.com/office/drawing/2014/main" id="{0FD95773-541A-6C40-856A-CED5EBE4F8D8}"/>
              </a:ext>
            </a:extLst>
          </p:cNvPr>
          <p:cNvSpPr>
            <a:spLocks noGrp="1"/>
          </p:cNvSpPr>
          <p:nvPr>
            <p:ph type="body" sz="quarter" idx="26" hasCustomPrompt="1"/>
          </p:nvPr>
        </p:nvSpPr>
        <p:spPr>
          <a:xfrm>
            <a:off x="6949020" y="4258428"/>
            <a:ext cx="3901017" cy="534448"/>
          </a:xfrm>
        </p:spPr>
        <p:txBody>
          <a:bodyPr anchor="ctr" anchorCtr="0"/>
          <a:lstStyle>
            <a:lvl1pPr marL="0" indent="0">
              <a:buFontTx/>
              <a:buNone/>
              <a:defRPr/>
            </a:lvl1pPr>
          </a:lstStyle>
          <a:p>
            <a:pPr lvl="0"/>
            <a:r>
              <a:rPr lang="en-US" dirty="0"/>
              <a:t>Type in item</a:t>
            </a:r>
          </a:p>
        </p:txBody>
      </p:sp>
      <p:sp>
        <p:nvSpPr>
          <p:cNvPr id="88" name="Text Placeholder 62">
            <a:extLst>
              <a:ext uri="{FF2B5EF4-FFF2-40B4-BE49-F238E27FC236}">
                <a16:creationId xmlns:a16="http://schemas.microsoft.com/office/drawing/2014/main" id="{FC7B4984-E8EC-B34A-9780-C80855C7BD23}"/>
              </a:ext>
            </a:extLst>
          </p:cNvPr>
          <p:cNvSpPr>
            <a:spLocks noGrp="1"/>
          </p:cNvSpPr>
          <p:nvPr>
            <p:ph type="body" sz="quarter" idx="27" hasCustomPrompt="1"/>
          </p:nvPr>
        </p:nvSpPr>
        <p:spPr>
          <a:xfrm>
            <a:off x="6237979" y="4347186"/>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9" name="Oval 88">
            <a:extLst>
              <a:ext uri="{FF2B5EF4-FFF2-40B4-BE49-F238E27FC236}">
                <a16:creationId xmlns:a16="http://schemas.microsoft.com/office/drawing/2014/main" id="{E4FC9BC3-43EE-B545-A91D-A0115683FFA3}"/>
              </a:ext>
            </a:extLst>
          </p:cNvPr>
          <p:cNvSpPr/>
          <p:nvPr userDrawn="1"/>
        </p:nvSpPr>
        <p:spPr>
          <a:xfrm>
            <a:off x="6199220" y="5072564"/>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90" name="Text Placeholder 62">
            <a:extLst>
              <a:ext uri="{FF2B5EF4-FFF2-40B4-BE49-F238E27FC236}">
                <a16:creationId xmlns:a16="http://schemas.microsoft.com/office/drawing/2014/main" id="{E2ABC3D5-10E9-8544-828C-952F5735C19D}"/>
              </a:ext>
            </a:extLst>
          </p:cNvPr>
          <p:cNvSpPr>
            <a:spLocks noGrp="1"/>
          </p:cNvSpPr>
          <p:nvPr>
            <p:ph type="body" sz="quarter" idx="28" hasCustomPrompt="1"/>
          </p:nvPr>
        </p:nvSpPr>
        <p:spPr>
          <a:xfrm>
            <a:off x="6949020" y="5064020"/>
            <a:ext cx="3901017" cy="534448"/>
          </a:xfrm>
        </p:spPr>
        <p:txBody>
          <a:bodyPr anchor="ctr" anchorCtr="0"/>
          <a:lstStyle>
            <a:lvl1pPr marL="0" indent="0">
              <a:buFontTx/>
              <a:buNone/>
              <a:defRPr/>
            </a:lvl1pPr>
          </a:lstStyle>
          <a:p>
            <a:pPr lvl="0"/>
            <a:r>
              <a:rPr lang="en-US" dirty="0"/>
              <a:t>Type in item</a:t>
            </a:r>
          </a:p>
        </p:txBody>
      </p:sp>
      <p:sp>
        <p:nvSpPr>
          <p:cNvPr id="91" name="Text Placeholder 62">
            <a:extLst>
              <a:ext uri="{FF2B5EF4-FFF2-40B4-BE49-F238E27FC236}">
                <a16:creationId xmlns:a16="http://schemas.microsoft.com/office/drawing/2014/main" id="{93D9139B-769B-3E44-99FB-2FF0044EB9F6}"/>
              </a:ext>
            </a:extLst>
          </p:cNvPr>
          <p:cNvSpPr>
            <a:spLocks noGrp="1"/>
          </p:cNvSpPr>
          <p:nvPr>
            <p:ph type="body" sz="quarter" idx="29" hasCustomPrompt="1"/>
          </p:nvPr>
        </p:nvSpPr>
        <p:spPr>
          <a:xfrm>
            <a:off x="6237979" y="5152778"/>
            <a:ext cx="468308" cy="356937"/>
          </a:xfrm>
        </p:spPr>
        <p:txBody>
          <a:bodyPr anchor="ctr" anchorCtr="0"/>
          <a:lstStyle>
            <a:lvl1pPr marL="0" indent="0" algn="ctr">
              <a:buFontTx/>
              <a:buNone/>
              <a:defRPr>
                <a:solidFill>
                  <a:schemeClr val="accent2"/>
                </a:solidFill>
              </a:defRPr>
            </a:lvl1pPr>
          </a:lstStyle>
          <a:p>
            <a:pPr lvl="0"/>
            <a:r>
              <a:rPr lang="en-US" dirty="0"/>
              <a:t>#</a:t>
            </a:r>
          </a:p>
        </p:txBody>
      </p:sp>
    </p:spTree>
    <p:extLst>
      <p:ext uri="{BB962C8B-B14F-4D97-AF65-F5344CB8AC3E}">
        <p14:creationId xmlns:p14="http://schemas.microsoft.com/office/powerpoint/2010/main" val="4361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Table of Contents">
    <p:spTree>
      <p:nvGrpSpPr>
        <p:cNvPr id="1" name=""/>
        <p:cNvGrpSpPr/>
        <p:nvPr/>
      </p:nvGrpSpPr>
      <p:grpSpPr>
        <a:xfrm>
          <a:off x="0" y="0"/>
          <a:ext cx="0" cy="0"/>
          <a:chOff x="0" y="0"/>
          <a:chExt cx="0" cy="0"/>
        </a:xfrm>
      </p:grpSpPr>
      <p:sp>
        <p:nvSpPr>
          <p:cNvPr id="59" name="Slide Number Placeholder 5">
            <a:extLst>
              <a:ext uri="{FF2B5EF4-FFF2-40B4-BE49-F238E27FC236}">
                <a16:creationId xmlns:a16="http://schemas.microsoft.com/office/drawing/2014/main" id="{09DD3F78-8EE4-5846-A56A-69F3371F6DB7}"/>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16837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3" name="Content Placeholder 2"/>
          <p:cNvSpPr>
            <a:spLocks noGrp="1"/>
          </p:cNvSpPr>
          <p:nvPr>
            <p:ph idx="1" hasCustomPrompt="1"/>
          </p:nvPr>
        </p:nvSpPr>
        <p:spPr>
          <a:xfrm>
            <a:off x="355950" y="1557338"/>
            <a:ext cx="10684585" cy="435133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a:extLst>
              <a:ext uri="{FF2B5EF4-FFF2-40B4-BE49-F238E27FC236}">
                <a16:creationId xmlns:a16="http://schemas.microsoft.com/office/drawing/2014/main" id="{682D2106-F89C-2048-9268-373B4B9EEA3D}"/>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33757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948" y="157006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8927" y="157006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E27B688A-22F2-9A41-A462-FF124FBF06A7}"/>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1" name="Slide Number Placeholder 5">
            <a:extLst>
              <a:ext uri="{FF2B5EF4-FFF2-40B4-BE49-F238E27FC236}">
                <a16:creationId xmlns:a16="http://schemas.microsoft.com/office/drawing/2014/main" id="{4FCE8C73-683E-C747-97F7-25D770ECD081}"/>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11163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 2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34433" y="15573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add subtitle</a:t>
            </a:r>
          </a:p>
        </p:txBody>
      </p:sp>
      <p:sp>
        <p:nvSpPr>
          <p:cNvPr id="4" name="Content Placeholder 3"/>
          <p:cNvSpPr>
            <a:spLocks noGrp="1"/>
          </p:cNvSpPr>
          <p:nvPr>
            <p:ph sz="half" idx="2" hasCustomPrompt="1"/>
          </p:nvPr>
        </p:nvSpPr>
        <p:spPr>
          <a:xfrm>
            <a:off x="334433" y="2397567"/>
            <a:ext cx="5157787" cy="368458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5857346" y="15573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add subtitle</a:t>
            </a:r>
          </a:p>
        </p:txBody>
      </p:sp>
      <p:sp>
        <p:nvSpPr>
          <p:cNvPr id="6" name="Content Placeholder 5"/>
          <p:cNvSpPr>
            <a:spLocks noGrp="1"/>
          </p:cNvSpPr>
          <p:nvPr>
            <p:ph sz="quarter" idx="4" hasCustomPrompt="1"/>
          </p:nvPr>
        </p:nvSpPr>
        <p:spPr>
          <a:xfrm>
            <a:off x="5857343" y="2381250"/>
            <a:ext cx="5183188" cy="368458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F97E100D-08D2-0146-9D61-1F299A728253}"/>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2" name="Slide Number Placeholder 5">
            <a:extLst>
              <a:ext uri="{FF2B5EF4-FFF2-40B4-BE49-F238E27FC236}">
                <a16:creationId xmlns:a16="http://schemas.microsoft.com/office/drawing/2014/main" id="{73EB45E6-1B22-A043-91AA-23D4B84039C8}"/>
              </a:ext>
            </a:extLst>
          </p:cNvPr>
          <p:cNvSpPr>
            <a:spLocks noGrp="1"/>
          </p:cNvSpPr>
          <p:nvPr>
            <p:ph type="sldNum" sz="quarter" idx="10"/>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3581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9B33EB-E320-A345-B1D9-51B649760EC7}"/>
              </a:ext>
            </a:extLst>
          </p:cNvPr>
          <p:cNvSpPr/>
          <p:nvPr userDrawn="1"/>
        </p:nvSpPr>
        <p:spPr>
          <a:xfrm>
            <a:off x="0" y="6356354"/>
            <a:ext cx="12192000" cy="616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34434" y="1436988"/>
            <a:ext cx="10684585" cy="4471688"/>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16" name="Title Placeholder 15">
            <a:extLst>
              <a:ext uri="{FF2B5EF4-FFF2-40B4-BE49-F238E27FC236}">
                <a16:creationId xmlns:a16="http://schemas.microsoft.com/office/drawing/2014/main" id="{A1EE96B8-6E5C-864F-972C-AAB87CD03BC0}"/>
              </a:ext>
            </a:extLst>
          </p:cNvPr>
          <p:cNvSpPr>
            <a:spLocks noGrp="1"/>
          </p:cNvSpPr>
          <p:nvPr>
            <p:ph type="title"/>
          </p:nvPr>
        </p:nvSpPr>
        <p:spPr>
          <a:xfrm>
            <a:off x="334433" y="150816"/>
            <a:ext cx="10515600" cy="1111707"/>
          </a:xfrm>
          <a:prstGeom prst="rect">
            <a:avLst/>
          </a:prstGeom>
        </p:spPr>
        <p:txBody>
          <a:bodyPr vert="horz" lIns="91440" tIns="45720" rIns="91440" bIns="45720" rtlCol="0" anchor="b" anchorCtr="0">
            <a:normAutofit/>
          </a:bodyPr>
          <a:lstStyle/>
          <a:p>
            <a:r>
              <a:rPr lang="en-GB" dirty="0"/>
              <a:t>Click to add title</a:t>
            </a:r>
            <a:endParaRPr lang="en-US" dirty="0"/>
          </a:p>
        </p:txBody>
      </p:sp>
      <p:sp>
        <p:nvSpPr>
          <p:cNvPr id="23" name="Footer Placeholder 17">
            <a:extLst>
              <a:ext uri="{FF2B5EF4-FFF2-40B4-BE49-F238E27FC236}">
                <a16:creationId xmlns:a16="http://schemas.microsoft.com/office/drawing/2014/main" id="{F4F2B60D-EF94-1241-ADEE-BF5B88CEA6EF}"/>
              </a:ext>
            </a:extLst>
          </p:cNvPr>
          <p:cNvSpPr txBox="1">
            <a:spLocks/>
          </p:cNvSpPr>
          <p:nvPr userDrawn="1"/>
        </p:nvSpPr>
        <p:spPr>
          <a:xfrm>
            <a:off x="355951" y="6530820"/>
            <a:ext cx="1117693" cy="246221"/>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b="1" dirty="0">
                <a:solidFill>
                  <a:schemeClr val="accent2"/>
                </a:solidFill>
              </a:rPr>
              <a:t>aer.gov.au</a:t>
            </a:r>
            <a:endParaRPr lang="en-US" sz="1000" dirty="0">
              <a:solidFill>
                <a:schemeClr val="accent6"/>
              </a:solidFill>
            </a:endParaRPr>
          </a:p>
        </p:txBody>
      </p:sp>
    </p:spTree>
    <p:extLst>
      <p:ext uri="{BB962C8B-B14F-4D97-AF65-F5344CB8AC3E}">
        <p14:creationId xmlns:p14="http://schemas.microsoft.com/office/powerpoint/2010/main" val="160312213"/>
      </p:ext>
    </p:extLst>
  </p:cSld>
  <p:clrMap bg1="lt1" tx1="dk1" bg2="lt2" tx2="dk2" accent1="accent1" accent2="accent2" accent3="accent3" accent4="accent4" accent5="accent5" accent6="accent6" hlink="hlink" folHlink="folHlink"/>
  <p:sldLayoutIdLst>
    <p:sldLayoutId id="2147483670" r:id="rId1"/>
    <p:sldLayoutId id="2147483677" r:id="rId2"/>
    <p:sldLayoutId id="2147483661" r:id="rId3"/>
    <p:sldLayoutId id="2147483678" r:id="rId4"/>
    <p:sldLayoutId id="2147483671" r:id="rId5"/>
    <p:sldLayoutId id="2147483679" r:id="rId6"/>
    <p:sldLayoutId id="2147483662" r:id="rId7"/>
    <p:sldLayoutId id="2147483664" r:id="rId8"/>
    <p:sldLayoutId id="2147483665" r:id="rId9"/>
    <p:sldLayoutId id="2147483666" r:id="rId10"/>
    <p:sldLayoutId id="2147483667" r:id="rId11"/>
    <p:sldLayoutId id="2147483669" r:id="rId12"/>
    <p:sldLayoutId id="2147483674" r:id="rId13"/>
    <p:sldLayoutId id="2147483673" r:id="rId14"/>
    <p:sldLayoutId id="2147483675" r:id="rId15"/>
    <p:sldLayoutId id="214748367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 userDrawn="1">
          <p15:clr>
            <a:srgbClr val="F26B43"/>
          </p15:clr>
        </p15:guide>
        <p15:guide id="2" pos="7620" userDrawn="1">
          <p15:clr>
            <a:srgbClr val="F26B43"/>
          </p15:clr>
        </p15:guide>
        <p15:guide id="3" orient="horz" pos="4269" userDrawn="1">
          <p15:clr>
            <a:srgbClr val="F26B43"/>
          </p15:clr>
        </p15:guide>
        <p15:guide id="4" pos="60" userDrawn="1">
          <p15:clr>
            <a:srgbClr val="F26B43"/>
          </p15:clr>
        </p15:guide>
        <p15:guide id="5" orient="horz" pos="96" userDrawn="1">
          <p15:clr>
            <a:srgbClr val="F26B43"/>
          </p15:clr>
        </p15:guide>
        <p15:guide id="6" pos="6955" userDrawn="1">
          <p15:clr>
            <a:srgbClr val="F26B43"/>
          </p15:clr>
        </p15:guide>
        <p15:guide id="7" pos="211" userDrawn="1">
          <p15:clr>
            <a:srgbClr val="F26B43"/>
          </p15:clr>
        </p15:guide>
        <p15:guide id="8" orient="horz" pos="935" userDrawn="1">
          <p15:clr>
            <a:srgbClr val="F26B43"/>
          </p15:clr>
        </p15:guide>
        <p15:guide id="9"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AERPricing@aer.gov.au"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B9B1-CE89-4304-A763-0A7C74BBAF0A}"/>
              </a:ext>
            </a:extLst>
          </p:cNvPr>
          <p:cNvSpPr txBox="1">
            <a:spLocks noGrp="1"/>
          </p:cNvSpPr>
          <p:nvPr>
            <p:ph type="title" idx="4294967295"/>
          </p:nvPr>
        </p:nvSpPr>
        <p:spPr>
          <a:xfrm>
            <a:off x="1917376" y="1287015"/>
            <a:ext cx="77724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accent1"/>
                </a:solidFill>
                <a:effectLst/>
                <a:uLnTx/>
                <a:uFillTx/>
                <a:latin typeface="+mj-lt"/>
                <a:ea typeface="+mj-ea"/>
                <a:cs typeface="+mj-cs"/>
              </a:rPr>
              <a:t>Annual Pricing Process Review</a:t>
            </a:r>
            <a:endParaRPr kumimoji="0" lang="en-US" sz="6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Subtitle 2">
            <a:extLst>
              <a:ext uri="{FF2B5EF4-FFF2-40B4-BE49-F238E27FC236}">
                <a16:creationId xmlns:a16="http://schemas.microsoft.com/office/drawing/2014/main" id="{26013426-E419-4C5F-9A90-8DC580F05E9B}"/>
              </a:ext>
            </a:extLst>
          </p:cNvPr>
          <p:cNvSpPr txBox="1">
            <a:spLocks/>
          </p:cNvSpPr>
          <p:nvPr/>
        </p:nvSpPr>
        <p:spPr>
          <a:xfrm>
            <a:off x="1917378" y="3761428"/>
            <a:ext cx="7772399" cy="1026233"/>
          </a:xfrm>
          <a:prstGeom prst="rect">
            <a:avLst/>
          </a:prstGeom>
        </p:spPr>
        <p:txBody>
          <a:bodyPr/>
          <a:lstStyle>
            <a:lvl1pPr marL="0" indent="0" algn="l" defTabSz="914400" rtl="0" eaLnBrk="1" latinLnBrk="0" hangingPunct="1">
              <a:lnSpc>
                <a:spcPct val="90000"/>
              </a:lnSpc>
              <a:spcBef>
                <a:spcPts val="400"/>
              </a:spcBef>
              <a:spcAft>
                <a:spcPts val="400"/>
              </a:spcAft>
              <a:buClr>
                <a:schemeClr val="accent2"/>
              </a:buClr>
              <a:buFont typeface="Arial" panose="020B0604020202020204" pitchFamily="34" charset="0"/>
              <a:buNone/>
              <a:defRPr lang="en-AU" sz="18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400"/>
              </a:spcBef>
              <a:spcAft>
                <a:spcPts val="400"/>
              </a:spcAft>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400"/>
              </a:spcBef>
              <a:spcAft>
                <a:spcPts val="400"/>
              </a:spcAft>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400"/>
              </a:spcBef>
              <a:spcAft>
                <a:spcPts val="400"/>
              </a:spcAft>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400"/>
              </a:spcBef>
              <a:spcAft>
                <a:spcPts val="400"/>
              </a:spcAft>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Helvetica" pitchFamily="2" charset="0"/>
              </a:rPr>
              <a:t>Stakeholder workshop 2</a:t>
            </a:r>
          </a:p>
          <a:p>
            <a:r>
              <a:rPr lang="en-US" dirty="0">
                <a:latin typeface="Helvetica" pitchFamily="2" charset="0"/>
              </a:rPr>
              <a:t>Tuesday 27 September 2022</a:t>
            </a:r>
          </a:p>
        </p:txBody>
      </p:sp>
    </p:spTree>
    <p:extLst>
      <p:ext uri="{BB962C8B-B14F-4D97-AF65-F5344CB8AC3E}">
        <p14:creationId xmlns:p14="http://schemas.microsoft.com/office/powerpoint/2010/main" val="76312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1FFB7-177E-41E0-B6ED-E244202D58EA}"/>
              </a:ext>
            </a:extLst>
          </p:cNvPr>
          <p:cNvSpPr/>
          <p:nvPr/>
        </p:nvSpPr>
        <p:spPr>
          <a:xfrm>
            <a:off x="0" y="3"/>
            <a:ext cx="12192000" cy="63683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50829" y="1570066"/>
            <a:ext cx="6133382"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Scenario example</a:t>
            </a:r>
          </a:p>
          <a:p>
            <a:r>
              <a:rPr lang="en-US" dirty="0"/>
              <a:t>Total revenue is constant 		</a:t>
            </a:r>
          </a:p>
          <a:p>
            <a:r>
              <a:rPr lang="en-US" dirty="0"/>
              <a:t>Quantities decrease by 10% equally	</a:t>
            </a:r>
          </a:p>
          <a:p>
            <a:r>
              <a:rPr lang="en-US" dirty="0"/>
              <a:t>Prices must increase to meet total revenue	</a:t>
            </a:r>
            <a:endParaRPr lang="en-AU" dirty="0">
              <a:ea typeface="Cambria Math" panose="02040503050406030204" pitchFamily="18" charset="0"/>
            </a:endParaRPr>
          </a:p>
          <a:p>
            <a:endParaRPr lang="en-US" dirty="0"/>
          </a:p>
          <a:p>
            <a:r>
              <a:rPr lang="en-US" dirty="0"/>
              <a:t>If quantities </a:t>
            </a:r>
            <a:r>
              <a:rPr lang="en-US" u="sng" dirty="0"/>
              <a:t>are</a:t>
            </a:r>
            <a:r>
              <a:rPr lang="en-US" dirty="0"/>
              <a:t> accounted for, the permissible percentage under the side constraint mechanism is 13%</a:t>
            </a:r>
          </a:p>
          <a:p>
            <a:r>
              <a:rPr lang="en-US" dirty="0"/>
              <a:t>Equal price movements, using fixed quantities, provides equal weighted average revenue movements</a:t>
            </a:r>
          </a:p>
          <a:p>
            <a:r>
              <a:rPr lang="en-US" dirty="0"/>
              <a:t>Movement </a:t>
            </a:r>
            <a:r>
              <a:rPr lang="en-US" u="sng" dirty="0"/>
              <a:t>does not</a:t>
            </a:r>
            <a:r>
              <a:rPr lang="en-US" dirty="0"/>
              <a:t> exceed permissible percentage</a:t>
            </a:r>
          </a:p>
          <a:p>
            <a:endParaRPr lang="en-US" dirty="0"/>
          </a:p>
          <a:p>
            <a:r>
              <a:rPr lang="en-US" dirty="0"/>
              <a:t>DNSP can recover allowed revenue</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53543"/>
            <a:ext cx="8005934" cy="1295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Q and D factors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9808A17-8A30-4CB3-990E-79464259DE44}"/>
                  </a:ext>
                </a:extLst>
              </p:cNvPr>
              <p:cNvSpPr txBox="1">
                <a:spLocks/>
              </p:cNvSpPr>
              <p:nvPr/>
            </p:nvSpPr>
            <p:spPr>
              <a:xfrm>
                <a:off x="7289320" y="1570066"/>
                <a:ext cx="4615133"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oMath>
                </a14:m>
                <a:endParaRPr lang="en-US" dirty="0"/>
              </a:p>
              <a:p>
                <a:pPr marL="0" indent="0">
                  <a:spcAft>
                    <a:spcPts val="0"/>
                  </a:spcAft>
                  <a:buNone/>
                </a:pPr>
                <a:r>
                  <a:rPr lang="en-US" dirty="0"/>
                  <a:t>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sub>
                      <m:sup>
                        <m:r>
                          <a:rPr lang="en-AU" b="0" i="1" smtClean="0">
                            <a:latin typeface="Cambria Math" panose="02040503050406030204" pitchFamily="18" charset="0"/>
                          </a:rPr>
                          <m:t>𝑖𝑗</m:t>
                        </m:r>
                      </m:sup>
                    </m:sSubSup>
                    <m:r>
                      <a:rPr lang="en-AU" b="0" i="1" smtClean="0">
                        <a:latin typeface="Cambria Math" panose="02040503050406030204" pitchFamily="18" charset="0"/>
                      </a:rPr>
                      <m:t>=0.9</m:t>
                    </m:r>
                    <m:r>
                      <a:rPr lang="en-AU" b="0" i="1" smtClean="0">
                        <a:latin typeface="Cambria Math" panose="02040503050406030204" pitchFamily="18" charset="0"/>
                        <a:ea typeface="Cambria Math" panose="02040503050406030204" pitchFamily="18" charset="0"/>
                      </a:rPr>
                      <m:t>×</m:t>
                    </m:r>
                    <m:sSubSup>
                      <m:sSubSupPr>
                        <m:ctrlPr>
                          <a:rPr lang="en-AU" b="0"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𝑞</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𝑖𝑗</m:t>
                        </m:r>
                      </m:sup>
                    </m:sSubSup>
                  </m:oMath>
                </a14:m>
                <a:endParaRPr lang="en-US" dirty="0"/>
              </a:p>
              <a:p>
                <a:pPr marL="0" indent="0">
                  <a:spcAft>
                    <a:spcPts val="0"/>
                  </a:spcAft>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AU" b="0" i="1" smtClean="0">
                            <a:latin typeface="Cambria Math" panose="02040503050406030204" pitchFamily="18" charset="0"/>
                          </a:rPr>
                          <m:t>𝑝</m:t>
                        </m:r>
                      </m:e>
                      <m:sub>
                        <m:r>
                          <a:rPr lang="en-AU" b="0" i="1" smtClean="0">
                            <a:latin typeface="Cambria Math" panose="02040503050406030204" pitchFamily="18" charset="0"/>
                          </a:rPr>
                          <m:t>𝑡</m:t>
                        </m:r>
                      </m:sub>
                      <m:sup>
                        <m:r>
                          <a:rPr lang="en-AU" b="0" i="1" smtClean="0">
                            <a:latin typeface="Cambria Math" panose="02040503050406030204" pitchFamily="18" charset="0"/>
                          </a:rPr>
                          <m:t>𝑖𝑗</m:t>
                        </m:r>
                      </m:sup>
                    </m:sSubSup>
                    <m:r>
                      <a:rPr lang="en-AU" b="0" i="1" smtClean="0">
                        <a:latin typeface="Cambria Math" panose="02040503050406030204" pitchFamily="18" charset="0"/>
                      </a:rPr>
                      <m:t>=1.1</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1</m:t>
                        </m:r>
                      </m:e>
                    </m:acc>
                    <m:r>
                      <a:rPr lang="en-US" i="1" smtClean="0">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𝑝</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𝑖</m:t>
                        </m:r>
                      </m:sup>
                    </m:sSubSup>
                  </m:oMath>
                </a14:m>
                <a:endParaRPr lang="en-AU" dirty="0">
                  <a:ea typeface="Cambria Math" panose="02040503050406030204" pitchFamily="18" charset="0"/>
                </a:endParaRPr>
              </a:p>
              <a:p>
                <a:endParaRPr lang="en-US" dirty="0"/>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𝑇𝐴𝑅</m:t>
                        </m:r>
                      </m:e>
                      <m:sub>
                        <m:r>
                          <a:rPr lang="en-AU" b="0" i="1" smtClean="0">
                            <a:latin typeface="Cambria Math" panose="02040503050406030204" pitchFamily="18" charset="0"/>
                            <a:ea typeface="Cambria Math" panose="02040503050406030204" pitchFamily="18" charset="0"/>
                          </a:rPr>
                          <m:t>𝑡</m:t>
                        </m:r>
                      </m:sub>
                    </m:sSub>
                    <m:r>
                      <a:rPr lang="en-AU" b="0" i="1" smtClean="0">
                        <a:latin typeface="Cambria Math" panose="02040503050406030204" pitchFamily="18" charset="0"/>
                        <a:ea typeface="Cambria Math" panose="02040503050406030204" pitchFamily="18" charset="0"/>
                      </a:rPr>
                      <m:t>+2%+</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𝑄</m:t>
                        </m:r>
                      </m:e>
                      <m:sub>
                        <m:r>
                          <a:rPr lang="en-AU" b="0" i="1" smtClean="0">
                            <a:latin typeface="Cambria Math" panose="02040503050406030204" pitchFamily="18" charset="0"/>
                            <a:ea typeface="Cambria Math" panose="02040503050406030204" pitchFamily="18" charset="0"/>
                          </a:rPr>
                          <m:t>𝑡</m:t>
                        </m:r>
                      </m:sub>
                    </m:sSub>
                    <m:r>
                      <a:rPr lang="en-AU" b="0" i="1" smtClean="0">
                        <a:latin typeface="Cambria Math" panose="02040503050406030204" pitchFamily="18" charset="0"/>
                        <a:ea typeface="Cambria Math" panose="02040503050406030204" pitchFamily="18" charset="0"/>
                      </a:rPr>
                      <m:t>=100%+2%+11.1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ea typeface="Cambria Math" panose="02040503050406030204" pitchFamily="18" charset="0"/>
                      </a:rPr>
                      <m:t>%=113.1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ea typeface="Cambria Math" panose="02040503050406030204" pitchFamily="18" charset="0"/>
                      </a:rPr>
                      <m:t>%</m:t>
                    </m:r>
                  </m:oMath>
                </a14:m>
                <a:endParaRPr lang="en-US" dirty="0"/>
              </a:p>
              <a:p>
                <a:pPr marL="0" indent="0">
                  <a:spcBef>
                    <a:spcPts val="1200"/>
                  </a:spcBef>
                  <a:spcAft>
                    <a:spcPts val="600"/>
                  </a:spcAft>
                  <a:buNone/>
                </a:pPr>
                <a:r>
                  <a:rPr lang="en-US" dirty="0"/>
                  <a:t>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den>
                    </m:f>
                    <m:r>
                      <a:rPr lang="en-US" i="1" smtClean="0">
                        <a:latin typeface="Cambria Math" panose="02040503050406030204" pitchFamily="18" charset="0"/>
                        <a:ea typeface="Cambria Math" panose="02040503050406030204" pitchFamily="18" charset="0"/>
                      </a:rPr>
                      <m:t>=</m:t>
                    </m:r>
                    <m:r>
                      <a:rPr lang="en-AU" i="1">
                        <a:latin typeface="Cambria Math" panose="02040503050406030204" pitchFamily="18" charset="0"/>
                      </a:rPr>
                      <m:t>11</m:t>
                    </m:r>
                    <m:r>
                      <a:rPr lang="en-AU" b="0" i="1" smtClean="0">
                        <a:latin typeface="Cambria Math" panose="02040503050406030204" pitchFamily="18" charset="0"/>
                      </a:rPr>
                      <m:t>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r>
                      <a:rPr lang="en-AU" i="1" smtClean="0">
                        <a:latin typeface="Cambria Math" panose="02040503050406030204" pitchFamily="18" charset="0"/>
                      </a:rPr>
                      <m:t>11</m:t>
                    </m:r>
                    <m:r>
                      <a:rPr lang="en-AU" b="0" i="1" smtClean="0">
                        <a:latin typeface="Cambria Math" panose="02040503050406030204" pitchFamily="18" charset="0"/>
                      </a:rPr>
                      <m:t>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0"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&lt;113.1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ea typeface="Cambria Math" panose="02040503050406030204" pitchFamily="18" charset="0"/>
                      </a:rPr>
                      <m:t>%</m:t>
                    </m:r>
                  </m:oMath>
                </a14:m>
                <a:endParaRPr lang="en-US" dirty="0"/>
              </a:p>
              <a:p>
                <a:pPr marL="0" indent="0">
                  <a:buNone/>
                </a:pPr>
                <a:endParaRPr lang="en-US" dirty="0"/>
              </a:p>
            </p:txBody>
          </p:sp>
        </mc:Choice>
        <mc:Fallback xmlns="">
          <p:sp>
            <p:nvSpPr>
              <p:cNvPr id="6" name="Content Placeholder 2">
                <a:extLst>
                  <a:ext uri="{FF2B5EF4-FFF2-40B4-BE49-F238E27FC236}">
                    <a16:creationId xmlns:a16="http://schemas.microsoft.com/office/drawing/2014/main" id="{E9808A17-8A30-4CB3-990E-79464259DE44}"/>
                  </a:ext>
                </a:extLst>
              </p:cNvPr>
              <p:cNvSpPr txBox="1">
                <a:spLocks noRot="1" noChangeAspect="1" noMove="1" noResize="1" noEditPoints="1" noAdjustHandles="1" noChangeArrowheads="1" noChangeShapeType="1" noTextEdit="1"/>
              </p:cNvSpPr>
              <p:nvPr/>
            </p:nvSpPr>
            <p:spPr>
              <a:xfrm>
                <a:off x="7289320" y="1570066"/>
                <a:ext cx="4615133" cy="4351338"/>
              </a:xfrm>
              <a:prstGeom prst="rect">
                <a:avLst/>
              </a:prstGeom>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7024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1FFB7-177E-41E0-B6ED-E244202D58EA}"/>
              </a:ext>
            </a:extLst>
          </p:cNvPr>
          <p:cNvSpPr/>
          <p:nvPr/>
        </p:nvSpPr>
        <p:spPr>
          <a:xfrm>
            <a:off x="0" y="3"/>
            <a:ext cx="12192000" cy="63683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42204" y="1570066"/>
            <a:ext cx="9721970"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Workshop discussion</a:t>
            </a:r>
          </a:p>
          <a:p>
            <a:r>
              <a:rPr lang="en-US" dirty="0"/>
              <a:t>Is it appropriate to account for quantities to ensure DNSPs can recover their allowed revenue?</a:t>
            </a:r>
          </a:p>
          <a:p>
            <a:r>
              <a:rPr lang="en-US" dirty="0"/>
              <a:t>Does the proposed approach appropriately reflect the approach set out in the NER?</a:t>
            </a:r>
          </a:p>
          <a:p>
            <a:r>
              <a:rPr lang="en-US" dirty="0"/>
              <a:t>Is the proposed approach a suitable alternative to calculating movements using variable quantities (rather than the approach to use fixed year t quantities), which would require previous year’s quantities to be included in the model also?</a:t>
            </a:r>
          </a:p>
          <a:p>
            <a:r>
              <a:rPr lang="en-US" dirty="0"/>
              <a:t>Would deferring recovery of revenue where quantities are not adjusted for be appropriate? Would this reflect the NER and compliance with other mechanisms?</a:t>
            </a:r>
          </a:p>
          <a:p>
            <a:r>
              <a:rPr lang="en-US" dirty="0"/>
              <a:t>Is there anything else that should be considered?</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Q and D factors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236898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6" y="1570066"/>
            <a:ext cx="9739223"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Purpose</a:t>
            </a:r>
          </a:p>
          <a:p>
            <a:r>
              <a:rPr lang="en-US" b="1" dirty="0"/>
              <a:t>Appropriately account for new and trial tariffs in weighted average revenues</a:t>
            </a:r>
          </a:p>
          <a:p>
            <a:pPr marL="0" indent="0">
              <a:buNone/>
            </a:pPr>
            <a:endParaRPr lang="en-US" dirty="0"/>
          </a:p>
          <a:p>
            <a:pPr marL="0" indent="0">
              <a:buNone/>
            </a:pPr>
            <a:r>
              <a:rPr lang="en-US" dirty="0"/>
              <a:t>Stakeholder feedback</a:t>
            </a:r>
          </a:p>
          <a:p>
            <a:r>
              <a:rPr lang="en-US" dirty="0"/>
              <a:t>New and trial tariffs will be absorbed in the same way new customers on existing tariffs are absorbed into tariff class revenue</a:t>
            </a:r>
          </a:p>
          <a:p>
            <a:r>
              <a:rPr lang="en-US" dirty="0"/>
              <a:t>Provide clear guidance for how lack of prices in preceding year for new tariffs and tariff trials should be addressed</a:t>
            </a:r>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New/trial tariff treatment</a:t>
            </a:r>
            <a:endParaRPr kumimoji="0" lang="en-US" sz="2800" b="1" i="0"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7403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7" y="1570066"/>
            <a:ext cx="9721970"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AER response</a:t>
            </a:r>
          </a:p>
          <a:p>
            <a:r>
              <a:rPr lang="en-US" dirty="0"/>
              <a:t>Movements measured for side constraint mechanism are at the tariff class level</a:t>
            </a:r>
          </a:p>
          <a:p>
            <a:r>
              <a:rPr lang="en-US" dirty="0"/>
              <a:t>When new customers cause quantities to increase, prices in that tariff class generally adjust to accommodate to maintain constant weighted average revenue (where all else is equal)</a:t>
            </a:r>
          </a:p>
          <a:p>
            <a:r>
              <a:rPr lang="en-US" dirty="0"/>
              <a:t>Where a new tariff or trial tariff is introduced, and customers are </a:t>
            </a:r>
            <a:r>
              <a:rPr lang="en-US" u="sng" dirty="0"/>
              <a:t>new</a:t>
            </a:r>
            <a:r>
              <a:rPr lang="en-US" dirty="0"/>
              <a:t> customers of that tariff class, this will have the same effect and will reduce prices for existing customers</a:t>
            </a:r>
          </a:p>
          <a:p>
            <a:r>
              <a:rPr lang="en-US" dirty="0"/>
              <a:t>Where a new tariff or trial tariff is introduced, and customers are </a:t>
            </a:r>
            <a:r>
              <a:rPr lang="en-US" u="sng" dirty="0"/>
              <a:t>existing</a:t>
            </a:r>
            <a:r>
              <a:rPr lang="en-US" dirty="0"/>
              <a:t> customers of that tariff class moving to the new/trial tariff:</a:t>
            </a:r>
          </a:p>
          <a:p>
            <a:pPr lvl="1"/>
            <a:r>
              <a:rPr lang="en-US" dirty="0"/>
              <a:t>Quantities for the existing tariff will decrease</a:t>
            </a:r>
          </a:p>
          <a:p>
            <a:pPr lvl="1"/>
            <a:r>
              <a:rPr lang="en-US" dirty="0"/>
              <a:t>Side constraint revenue calculated using 0 prices for the new/trial tariff will be lower</a:t>
            </a:r>
          </a:p>
          <a:p>
            <a:pPr lvl="1"/>
            <a:r>
              <a:rPr lang="en-US" dirty="0"/>
              <a:t>The Q factor, calculated as the difference between TAR and SCR for the preceding year, will adjust for the variances created by 0 prices (that is, the Q factor will adjust for those quantities that aren’t applied to anything in the SCR)</a:t>
            </a:r>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New/trial tariff treatment</a:t>
            </a:r>
            <a:endParaRPr kumimoji="0" lang="en-US" sz="2800" b="1" i="0"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0928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8" y="1570066"/>
            <a:ext cx="5184476"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Scenario example – new customers</a:t>
            </a:r>
          </a:p>
          <a:p>
            <a:r>
              <a:rPr lang="en-US" dirty="0"/>
              <a:t>In year t-1, 10 customers (assumed equal usage) pay $10</a:t>
            </a:r>
          </a:p>
          <a:p>
            <a:r>
              <a:rPr lang="en-US" dirty="0"/>
              <a:t>In year t, 1 new customer (equal usage) signs up to new tariff</a:t>
            </a:r>
          </a:p>
          <a:p>
            <a:r>
              <a:rPr lang="en-US" dirty="0"/>
              <a:t>New tariff price is $5, existing tariff price becomes $9.50</a:t>
            </a:r>
          </a:p>
          <a:p>
            <a:endParaRPr lang="en-US" dirty="0"/>
          </a:p>
          <a:p>
            <a:r>
              <a:rPr lang="en-US" dirty="0"/>
              <a:t>All revenue equal</a:t>
            </a:r>
          </a:p>
          <a:p>
            <a:endParaRPr lang="en-US" dirty="0"/>
          </a:p>
          <a:p>
            <a:endParaRPr lang="en-US" dirty="0"/>
          </a:p>
          <a:p>
            <a:r>
              <a:rPr lang="en-US" dirty="0"/>
              <a:t>Permissible percentage not exceeded</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New/trial tariff treatment</a:t>
            </a:r>
            <a:endParaRPr kumimoji="0" lang="en-US" sz="2800" b="1" i="0" strike="noStrike" kern="1200" cap="none" spc="0" normalizeH="0" baseline="0" noProof="0" dirty="0">
              <a:ln>
                <a:noFill/>
              </a:ln>
              <a:solidFill>
                <a:srgbClr val="FF0000"/>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31AB40B-1E0D-4F38-88BB-CB3067000F01}"/>
                  </a:ext>
                </a:extLst>
              </p:cNvPr>
              <p:cNvSpPr txBox="1">
                <a:spLocks/>
              </p:cNvSpPr>
              <p:nvPr/>
            </p:nvSpPr>
            <p:spPr>
              <a:xfrm>
                <a:off x="6268529" y="1570066"/>
                <a:ext cx="5184476"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spcAft>
                    <a:spcPts val="0"/>
                  </a:spcAft>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AU" b="0" i="1" smtClean="0">
                            <a:latin typeface="Cambria Math" panose="02040503050406030204" pitchFamily="18" charset="0"/>
                          </a:rPr>
                          <m:t>𝑝</m:t>
                        </m:r>
                      </m:e>
                      <m:sub>
                        <m:r>
                          <a:rPr lang="en-AU" b="0" i="1" smtClean="0">
                            <a:latin typeface="Cambria Math" panose="02040503050406030204" pitchFamily="18" charset="0"/>
                          </a:rPr>
                          <m:t>𝑡</m:t>
                        </m:r>
                        <m:r>
                          <a:rPr lang="en-AU" b="0" i="1" smtClean="0">
                            <a:latin typeface="Cambria Math" panose="02040503050406030204" pitchFamily="18" charset="0"/>
                          </a:rPr>
                          <m:t>−1</m:t>
                        </m:r>
                      </m:sub>
                      <m:sup>
                        <m:r>
                          <a:rPr lang="en-AU" b="0" i="1" smtClean="0">
                            <a:latin typeface="Cambria Math" panose="02040503050406030204" pitchFamily="18" charset="0"/>
                          </a:rPr>
                          <m:t>𝑖</m:t>
                        </m:r>
                        <m:r>
                          <a:rPr lang="en-AU" b="0" i="1" smtClean="0">
                            <a:latin typeface="Cambria Math" panose="02040503050406030204" pitchFamily="18" charset="0"/>
                          </a:rPr>
                          <m:t>=1</m:t>
                        </m:r>
                      </m:sup>
                    </m:sSubSup>
                    <m:r>
                      <a:rPr lang="en-AU" b="0" i="1" smtClean="0">
                        <a:latin typeface="Cambria Math" panose="02040503050406030204" pitchFamily="18" charset="0"/>
                      </a:rPr>
                      <m:t>=$10, </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r>
                          <a:rPr lang="en-AU" b="0" i="1" smtClean="0">
                            <a:latin typeface="Cambria Math" panose="02040503050406030204" pitchFamily="18" charset="0"/>
                          </a:rPr>
                          <m:t>−1</m:t>
                        </m:r>
                      </m:sub>
                      <m:sup>
                        <m:r>
                          <a:rPr lang="en-AU" b="0" i="1" smtClean="0">
                            <a:latin typeface="Cambria Math" panose="02040503050406030204" pitchFamily="18" charset="0"/>
                          </a:rPr>
                          <m:t>𝑖</m:t>
                        </m:r>
                        <m:r>
                          <a:rPr lang="en-AU" b="0" i="1" smtClean="0">
                            <a:latin typeface="Cambria Math" panose="02040503050406030204" pitchFamily="18" charset="0"/>
                          </a:rPr>
                          <m:t>=1</m:t>
                        </m:r>
                      </m:sup>
                    </m:sSubSup>
                    <m:r>
                      <a:rPr lang="en-AU" b="0" i="1" smtClean="0">
                        <a:latin typeface="Cambria Math" panose="02040503050406030204" pitchFamily="18" charset="0"/>
                      </a:rPr>
                      <m:t>=10</m:t>
                    </m:r>
                  </m:oMath>
                </a14:m>
                <a:endParaRPr lang="en-AU" b="0" dirty="0"/>
              </a:p>
              <a:p>
                <a:pPr marL="0" indent="0">
                  <a:spcAft>
                    <a:spcPts val="0"/>
                  </a:spcAft>
                  <a:buNone/>
                </a:pPr>
                <a:endParaRPr lang="en-US" dirty="0"/>
              </a:p>
              <a:p>
                <a:pPr marL="0" indent="0">
                  <a:spcAft>
                    <a:spcPts val="0"/>
                  </a:spcAft>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AU" b="0" i="1" smtClean="0">
                            <a:latin typeface="Cambria Math" panose="02040503050406030204" pitchFamily="18" charset="0"/>
                          </a:rPr>
                          <m:t>𝑝</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r>
                          <a:rPr lang="en-AU" b="0" i="1" smtClean="0">
                            <a:latin typeface="Cambria Math" panose="02040503050406030204" pitchFamily="18" charset="0"/>
                          </a:rPr>
                          <m:t>=2</m:t>
                        </m:r>
                      </m:sup>
                    </m:sSubSup>
                    <m:r>
                      <a:rPr lang="en-AU" b="0" i="1" smtClean="0">
                        <a:latin typeface="Cambria Math" panose="02040503050406030204" pitchFamily="18" charset="0"/>
                      </a:rPr>
                      <m:t>=$5, </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r>
                          <a:rPr lang="en-AU" b="0" i="1" smtClean="0">
                            <a:latin typeface="Cambria Math" panose="02040503050406030204" pitchFamily="18" charset="0"/>
                          </a:rPr>
                          <m:t>=2</m:t>
                        </m:r>
                      </m:sup>
                    </m:sSubSup>
                    <m:r>
                      <a:rPr lang="en-AU" b="0" i="1" smtClean="0">
                        <a:latin typeface="Cambria Math" panose="02040503050406030204" pitchFamily="18" charset="0"/>
                      </a:rPr>
                      <m:t>=1</m:t>
                    </m:r>
                  </m:oMath>
                </a14:m>
                <a:endParaRPr lang="en-US" dirty="0"/>
              </a:p>
              <a:p>
                <a:pPr marL="0" indent="0">
                  <a:spcAft>
                    <a:spcPts val="0"/>
                  </a:spcAft>
                  <a:buNone/>
                </a:pPr>
                <a:endParaRPr lang="en-US" dirty="0"/>
              </a:p>
              <a:p>
                <a:pPr marL="0" indent="0">
                  <a:spcAft>
                    <a:spcPts val="0"/>
                  </a:spcAft>
                  <a:buNone/>
                </a:pPr>
                <a:r>
                  <a:rPr lang="en-US" dirty="0"/>
                  <a:t> </a:t>
                </a:r>
                <a14:m>
                  <m:oMath xmlns:m="http://schemas.openxmlformats.org/officeDocument/2006/math">
                    <m:sSubSup>
                      <m:sSubSupPr>
                        <m:ctrlPr>
                          <a:rPr lang="en-US" i="1">
                            <a:latin typeface="Cambria Math" panose="02040503050406030204" pitchFamily="18" charset="0"/>
                          </a:rPr>
                        </m:ctrlPr>
                      </m:sSubSupPr>
                      <m:e>
                        <m:r>
                          <a:rPr lang="en-AU" i="1">
                            <a:latin typeface="Cambria Math" panose="02040503050406030204" pitchFamily="18" charset="0"/>
                          </a:rPr>
                          <m:t>𝑝</m:t>
                        </m:r>
                      </m:e>
                      <m:sub>
                        <m:r>
                          <a:rPr lang="en-AU" i="1">
                            <a:latin typeface="Cambria Math" panose="02040503050406030204" pitchFamily="18" charset="0"/>
                          </a:rPr>
                          <m:t>𝑡</m:t>
                        </m:r>
                      </m:sub>
                      <m:sup>
                        <m:r>
                          <a:rPr lang="en-AU" i="1">
                            <a:latin typeface="Cambria Math" panose="02040503050406030204" pitchFamily="18" charset="0"/>
                          </a:rPr>
                          <m:t>𝑖</m:t>
                        </m:r>
                        <m:r>
                          <a:rPr lang="en-AU" i="1">
                            <a:latin typeface="Cambria Math" panose="02040503050406030204" pitchFamily="18" charset="0"/>
                          </a:rPr>
                          <m:t>=1</m:t>
                        </m:r>
                      </m:sup>
                    </m:sSubSup>
                    <m:r>
                      <a:rPr lang="en-AU" i="1">
                        <a:latin typeface="Cambria Math" panose="02040503050406030204" pitchFamily="18" charset="0"/>
                      </a:rPr>
                      <m:t>=$</m:t>
                    </m:r>
                    <m:r>
                      <a:rPr lang="en-AU" b="0" i="1" smtClean="0">
                        <a:latin typeface="Cambria Math" panose="02040503050406030204" pitchFamily="18" charset="0"/>
                      </a:rPr>
                      <m:t>9.</m:t>
                    </m:r>
                    <m:r>
                      <a:rPr lang="en-AU" i="1">
                        <a:latin typeface="Cambria Math" panose="02040503050406030204" pitchFamily="18" charset="0"/>
                      </a:rPr>
                      <m:t>5</m:t>
                    </m:r>
                    <m:r>
                      <a:rPr lang="en-AU" b="0" i="1" smtClean="0">
                        <a:latin typeface="Cambria Math" panose="02040503050406030204" pitchFamily="18" charset="0"/>
                      </a:rPr>
                      <m:t>0</m:t>
                    </m:r>
                    <m:r>
                      <a:rPr lang="en-AU" i="1">
                        <a:latin typeface="Cambria Math" panose="02040503050406030204" pitchFamily="18" charset="0"/>
                      </a:rPr>
                      <m:t>, </m:t>
                    </m:r>
                    <m:sSubSup>
                      <m:sSubSupPr>
                        <m:ctrlPr>
                          <a:rPr lang="en-AU" i="1">
                            <a:latin typeface="Cambria Math" panose="02040503050406030204" pitchFamily="18" charset="0"/>
                          </a:rPr>
                        </m:ctrlPr>
                      </m:sSubSupPr>
                      <m:e>
                        <m:r>
                          <a:rPr lang="en-AU" i="1">
                            <a:latin typeface="Cambria Math" panose="02040503050406030204" pitchFamily="18" charset="0"/>
                          </a:rPr>
                          <m:t>𝑞</m:t>
                        </m:r>
                      </m:e>
                      <m:sub>
                        <m:r>
                          <a:rPr lang="en-AU" i="1">
                            <a:latin typeface="Cambria Math" panose="02040503050406030204" pitchFamily="18" charset="0"/>
                          </a:rPr>
                          <m:t>𝑡</m:t>
                        </m:r>
                      </m:sub>
                      <m:sup>
                        <m:r>
                          <a:rPr lang="en-AU" i="1">
                            <a:latin typeface="Cambria Math" panose="02040503050406030204" pitchFamily="18" charset="0"/>
                          </a:rPr>
                          <m:t>𝑖</m:t>
                        </m:r>
                        <m:r>
                          <a:rPr lang="en-AU" i="1">
                            <a:latin typeface="Cambria Math" panose="02040503050406030204" pitchFamily="18" charset="0"/>
                          </a:rPr>
                          <m:t>=1</m:t>
                        </m:r>
                      </m:sup>
                    </m:sSubSup>
                    <m:r>
                      <a:rPr lang="en-AU" i="1">
                        <a:latin typeface="Cambria Math" panose="02040503050406030204" pitchFamily="18" charset="0"/>
                      </a:rPr>
                      <m:t>=1</m:t>
                    </m:r>
                    <m:r>
                      <a:rPr lang="en-AU" b="0" i="1" smtClean="0">
                        <a:latin typeface="Cambria Math" panose="02040503050406030204" pitchFamily="18" charset="0"/>
                      </a:rPr>
                      <m:t>0</m:t>
                    </m:r>
                  </m:oMath>
                </a14:m>
                <a:endParaRPr lang="en-US" dirty="0"/>
              </a:p>
              <a:p>
                <a:pPr marL="0" indent="0">
                  <a:spcAft>
                    <a:spcPts val="0"/>
                  </a:spcAft>
                  <a:buNone/>
                </a:pPr>
                <a:endParaRPr lang="en-US" dirty="0"/>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sub>
                    </m:sSub>
                    <m:r>
                      <a:rPr lang="en-AU" b="0" i="1" smtClean="0">
                        <a:latin typeface="Cambria Math" panose="02040503050406030204" pitchFamily="18" charset="0"/>
                      </a:rPr>
                      <m:t>=</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$9.50×10</m:t>
                        </m:r>
                      </m:e>
                    </m:d>
                    <m:r>
                      <a:rPr lang="en-AU" b="0" i="1" smtClean="0">
                        <a:latin typeface="Cambria Math" panose="02040503050406030204" pitchFamily="18" charset="0"/>
                        <a:ea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$5</m:t>
                        </m:r>
                        <m:r>
                          <a:rPr lang="en-AU" i="1">
                            <a:latin typeface="Cambria Math" panose="02040503050406030204" pitchFamily="18" charset="0"/>
                            <a:ea typeface="Cambria Math" panose="02040503050406030204" pitchFamily="18" charset="0"/>
                          </a:rPr>
                          <m:t>×1</m:t>
                        </m:r>
                      </m:e>
                    </m:d>
                    <m:r>
                      <a:rPr lang="en-AU" b="0" i="1" smtClean="0">
                        <a:latin typeface="Cambria Math" panose="02040503050406030204" pitchFamily="18" charset="0"/>
                        <a:ea typeface="Cambria Math" panose="02040503050406030204" pitchFamily="18" charset="0"/>
                      </a:rPr>
                      <m:t>=$100</m:t>
                    </m:r>
                  </m:oMath>
                </a14:m>
                <a:endParaRPr lang="en-AU" b="0" dirty="0">
                  <a:ea typeface="Cambria Math" panose="02040503050406030204" pitchFamily="18" charset="0"/>
                </a:endParaRPr>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×10</m:t>
                        </m:r>
                      </m:e>
                    </m:d>
                    <m:r>
                      <a:rPr lang="en-AU" b="0" i="1" smtClean="0">
                        <a:latin typeface="Cambria Math" panose="02040503050406030204" pitchFamily="18" charset="0"/>
                        <a:ea typeface="Cambria Math" panose="02040503050406030204" pitchFamily="18" charset="0"/>
                      </a:rPr>
                      <m:t>+</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$0×1</m:t>
                        </m:r>
                      </m:e>
                    </m:d>
                    <m:r>
                      <a:rPr lang="en-AU" b="0" i="1" smtClean="0">
                        <a:latin typeface="Cambria Math" panose="02040503050406030204" pitchFamily="18" charset="0"/>
                        <a:ea typeface="Cambria Math" panose="02040503050406030204" pitchFamily="18" charset="0"/>
                      </a:rPr>
                      <m:t>=$100</m:t>
                    </m:r>
                  </m:oMath>
                </a14:m>
                <a:endParaRPr lang="en-AU" b="0" dirty="0">
                  <a:ea typeface="Cambria Math" panose="02040503050406030204" pitchFamily="18" charset="0"/>
                </a:endParaRPr>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r>
                      <a:rPr lang="en-AU" b="0" i="1" smtClean="0">
                        <a:latin typeface="Cambria Math" panose="02040503050406030204" pitchFamily="18" charset="0"/>
                      </a:rPr>
                      <m:t>=$100;</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sub>
                    </m:sSub>
                    <m:r>
                      <a:rPr lang="en-AU" b="0" i="1" smtClean="0">
                        <a:latin typeface="Cambria Math" panose="02040503050406030204" pitchFamily="18" charset="0"/>
                      </a:rPr>
                      <m:t>=$100</m:t>
                    </m:r>
                  </m:oMath>
                </a14:m>
                <a:endParaRPr lang="en-US" dirty="0"/>
              </a:p>
              <a:p>
                <a:pPr marL="0" indent="0">
                  <a:spcAft>
                    <a:spcPts val="0"/>
                  </a:spcAft>
                  <a:buNone/>
                </a:pPr>
                <a:endParaRPr lang="en-US" dirty="0"/>
              </a:p>
              <a:p>
                <a:pPr marL="0" indent="0">
                  <a:spcAft>
                    <a:spcPts val="0"/>
                  </a:spcAft>
                  <a:buNone/>
                </a:pPr>
                <a:r>
                  <a:rPr lang="en-US" dirty="0"/>
                  <a:t>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𝑃𝑃</m:t>
                        </m:r>
                      </m:e>
                      <m:sub>
                        <m:r>
                          <a:rPr lang="en-AU" b="0" i="1" smtClean="0">
                            <a:latin typeface="Cambria Math" panose="02040503050406030204" pitchFamily="18" charset="0"/>
                          </a:rPr>
                          <m:t>𝑡</m:t>
                        </m:r>
                      </m:sub>
                    </m:sSub>
                    <m:r>
                      <a:rPr lang="en-AU" b="0" i="1" smtClean="0">
                        <a:latin typeface="Cambria Math" panose="02040503050406030204" pitchFamily="18" charset="0"/>
                      </a:rPr>
                      <m:t>=102%+</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𝑡</m:t>
                        </m:r>
                      </m:sub>
                    </m:sSub>
                    <m:r>
                      <a:rPr lang="en-AU" b="0" i="1" smtClean="0">
                        <a:latin typeface="Cambria Math" panose="02040503050406030204" pitchFamily="18" charset="0"/>
                      </a:rPr>
                      <m:t>=102%+0%=102%</m:t>
                    </m:r>
                  </m:oMath>
                </a14:m>
                <a:endParaRPr lang="en-US" dirty="0"/>
              </a:p>
              <a:p>
                <a:pPr marL="0" indent="0">
                  <a:spcAft>
                    <a:spcPts val="0"/>
                  </a:spcAft>
                  <a:buNone/>
                </a:pPr>
                <a:r>
                  <a:rPr lang="en-US" dirty="0"/>
                  <a:t>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den>
                    </m:f>
                    <m:r>
                      <a:rPr lang="en-AU" b="0" i="0"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$100</m:t>
                        </m:r>
                      </m:num>
                      <m:den>
                        <m:r>
                          <a:rPr lang="en-AU" b="0" i="1" smtClean="0">
                            <a:latin typeface="Cambria Math" panose="02040503050406030204" pitchFamily="18" charset="0"/>
                          </a:rPr>
                          <m:t>$100</m:t>
                        </m:r>
                      </m:den>
                    </m:f>
                    <m:r>
                      <a:rPr lang="en-AU" b="0" i="1" smtClean="0">
                        <a:latin typeface="Cambria Math" panose="02040503050406030204" pitchFamily="18" charset="0"/>
                      </a:rPr>
                      <m:t>=100%</m:t>
                    </m:r>
                  </m:oMath>
                </a14:m>
                <a:endParaRPr lang="en-US" dirty="0"/>
              </a:p>
              <a:p>
                <a:pPr marL="0" indent="0">
                  <a:spcAft>
                    <a:spcPts val="0"/>
                  </a:spcAft>
                  <a:buNone/>
                </a:pPr>
                <a:r>
                  <a:rPr lang="en-US" dirty="0"/>
                  <a:t> </a:t>
                </a:r>
                <a14:m>
                  <m:oMath xmlns:m="http://schemas.openxmlformats.org/officeDocument/2006/math">
                    <m:r>
                      <a:rPr lang="en-AU" b="0" i="1" smtClean="0">
                        <a:latin typeface="Cambria Math" panose="02040503050406030204" pitchFamily="18" charset="0"/>
                      </a:rPr>
                      <m:t>100%</m:t>
                    </m:r>
                    <m:r>
                      <a:rPr lang="en-AU" b="0" i="1" smtClean="0">
                        <a:latin typeface="Cambria Math" panose="02040503050406030204" pitchFamily="18" charset="0"/>
                        <a:ea typeface="Cambria Math" panose="02040503050406030204" pitchFamily="18" charset="0"/>
                      </a:rPr>
                      <m:t>&lt;102%</m:t>
                    </m:r>
                  </m:oMath>
                </a14:m>
                <a:endParaRPr lang="en-US" dirty="0"/>
              </a:p>
            </p:txBody>
          </p:sp>
        </mc:Choice>
        <mc:Fallback xmlns="">
          <p:sp>
            <p:nvSpPr>
              <p:cNvPr id="7" name="Content Placeholder 2">
                <a:extLst>
                  <a:ext uri="{FF2B5EF4-FFF2-40B4-BE49-F238E27FC236}">
                    <a16:creationId xmlns:a16="http://schemas.microsoft.com/office/drawing/2014/main" id="{231AB40B-1E0D-4F38-88BB-CB3067000F01}"/>
                  </a:ext>
                </a:extLst>
              </p:cNvPr>
              <p:cNvSpPr txBox="1">
                <a:spLocks noRot="1" noChangeAspect="1" noMove="1" noResize="1" noEditPoints="1" noAdjustHandles="1" noChangeArrowheads="1" noChangeShapeType="1" noTextEdit="1"/>
              </p:cNvSpPr>
              <p:nvPr/>
            </p:nvSpPr>
            <p:spPr>
              <a:xfrm>
                <a:off x="6268529" y="1570066"/>
                <a:ext cx="5184476" cy="4351338"/>
              </a:xfrm>
              <a:prstGeom prst="rect">
                <a:avLst/>
              </a:prstGeom>
              <a:blipFill>
                <a:blip r:embed="rId2"/>
                <a:stretch>
                  <a:fillRect b="-2384"/>
                </a:stretch>
              </a:blipFill>
            </p:spPr>
            <p:txBody>
              <a:bodyPr/>
              <a:lstStyle/>
              <a:p>
                <a:r>
                  <a:rPr lang="en-AU">
                    <a:noFill/>
                  </a:rPr>
                  <a:t> </a:t>
                </a:r>
              </a:p>
            </p:txBody>
          </p:sp>
        </mc:Fallback>
      </mc:AlternateContent>
    </p:spTree>
    <p:extLst>
      <p:ext uri="{BB962C8B-B14F-4D97-AF65-F5344CB8AC3E}">
        <p14:creationId xmlns:p14="http://schemas.microsoft.com/office/powerpoint/2010/main" val="196948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0"/>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8" y="1570066"/>
            <a:ext cx="5184476"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Scenario example – existing customers</a:t>
            </a:r>
          </a:p>
          <a:p>
            <a:r>
              <a:rPr lang="en-US" dirty="0"/>
              <a:t>In year t-1, 10 customers (assumed equal usage) pay $10</a:t>
            </a:r>
          </a:p>
          <a:p>
            <a:r>
              <a:rPr lang="en-US" dirty="0"/>
              <a:t>In year t, 1 customer (equal usage) moves to new tariff</a:t>
            </a:r>
          </a:p>
          <a:p>
            <a:r>
              <a:rPr lang="en-US" dirty="0"/>
              <a:t>New tariff price is $10, existing tariff price remains $10</a:t>
            </a:r>
          </a:p>
          <a:p>
            <a:endParaRPr lang="en-US" dirty="0"/>
          </a:p>
          <a:p>
            <a:r>
              <a:rPr lang="en-US" dirty="0"/>
              <a:t>Preceding year side constraint revenue understated due to no prices in preceding year</a:t>
            </a:r>
          </a:p>
          <a:p>
            <a:endParaRPr lang="en-US" dirty="0"/>
          </a:p>
          <a:p>
            <a:r>
              <a:rPr lang="en-US" dirty="0"/>
              <a:t>Permissible percentage not exceeded due to Q factor adjustment</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New/trial tariff treatment</a:t>
            </a:r>
            <a:endParaRPr kumimoji="0" lang="en-US" sz="2800" b="1" i="0" strike="noStrike" kern="1200" cap="none" spc="0" normalizeH="0" baseline="0" noProof="0" dirty="0">
              <a:ln>
                <a:noFill/>
              </a:ln>
              <a:solidFill>
                <a:srgbClr val="FF0000"/>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31AB40B-1E0D-4F38-88BB-CB3067000F01}"/>
                  </a:ext>
                </a:extLst>
              </p:cNvPr>
              <p:cNvSpPr txBox="1">
                <a:spLocks/>
              </p:cNvSpPr>
              <p:nvPr/>
            </p:nvSpPr>
            <p:spPr>
              <a:xfrm>
                <a:off x="6268529" y="1570066"/>
                <a:ext cx="5184476"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spcAft>
                    <a:spcPts val="0"/>
                  </a:spcAft>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AU" b="0" i="1" smtClean="0">
                            <a:latin typeface="Cambria Math" panose="02040503050406030204" pitchFamily="18" charset="0"/>
                          </a:rPr>
                          <m:t>𝑝</m:t>
                        </m:r>
                      </m:e>
                      <m:sub>
                        <m:r>
                          <a:rPr lang="en-AU" b="0" i="1" smtClean="0">
                            <a:latin typeface="Cambria Math" panose="02040503050406030204" pitchFamily="18" charset="0"/>
                          </a:rPr>
                          <m:t>𝑡</m:t>
                        </m:r>
                        <m:r>
                          <a:rPr lang="en-AU" b="0" i="1" smtClean="0">
                            <a:latin typeface="Cambria Math" panose="02040503050406030204" pitchFamily="18" charset="0"/>
                          </a:rPr>
                          <m:t>−1</m:t>
                        </m:r>
                      </m:sub>
                      <m:sup>
                        <m:r>
                          <a:rPr lang="en-AU" b="0" i="1" smtClean="0">
                            <a:latin typeface="Cambria Math" panose="02040503050406030204" pitchFamily="18" charset="0"/>
                          </a:rPr>
                          <m:t>𝑖</m:t>
                        </m:r>
                        <m:r>
                          <a:rPr lang="en-AU" b="0" i="1" smtClean="0">
                            <a:latin typeface="Cambria Math" panose="02040503050406030204" pitchFamily="18" charset="0"/>
                          </a:rPr>
                          <m:t>=1</m:t>
                        </m:r>
                      </m:sup>
                    </m:sSubSup>
                    <m:r>
                      <a:rPr lang="en-AU" b="0" i="1" smtClean="0">
                        <a:latin typeface="Cambria Math" panose="02040503050406030204" pitchFamily="18" charset="0"/>
                      </a:rPr>
                      <m:t>=$10, </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r>
                          <a:rPr lang="en-AU" b="0" i="1" smtClean="0">
                            <a:latin typeface="Cambria Math" panose="02040503050406030204" pitchFamily="18" charset="0"/>
                          </a:rPr>
                          <m:t>−1</m:t>
                        </m:r>
                      </m:sub>
                      <m:sup>
                        <m:r>
                          <a:rPr lang="en-AU" b="0" i="1" smtClean="0">
                            <a:latin typeface="Cambria Math" panose="02040503050406030204" pitchFamily="18" charset="0"/>
                          </a:rPr>
                          <m:t>𝑖</m:t>
                        </m:r>
                        <m:r>
                          <a:rPr lang="en-AU" b="0" i="1" smtClean="0">
                            <a:latin typeface="Cambria Math" panose="02040503050406030204" pitchFamily="18" charset="0"/>
                          </a:rPr>
                          <m:t>=1</m:t>
                        </m:r>
                      </m:sup>
                    </m:sSubSup>
                    <m:r>
                      <a:rPr lang="en-AU" b="0" i="1" smtClean="0">
                        <a:latin typeface="Cambria Math" panose="02040503050406030204" pitchFamily="18" charset="0"/>
                      </a:rPr>
                      <m:t>=10</m:t>
                    </m:r>
                  </m:oMath>
                </a14:m>
                <a:endParaRPr lang="en-AU" b="0" dirty="0"/>
              </a:p>
              <a:p>
                <a:pPr marL="0" indent="0">
                  <a:spcAft>
                    <a:spcPts val="0"/>
                  </a:spcAft>
                  <a:buNone/>
                </a:pPr>
                <a:endParaRPr lang="en-US" dirty="0"/>
              </a:p>
              <a:p>
                <a:pPr marL="0" indent="0">
                  <a:spcAft>
                    <a:spcPts val="0"/>
                  </a:spcAft>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AU" b="0" i="1" smtClean="0">
                            <a:latin typeface="Cambria Math" panose="02040503050406030204" pitchFamily="18" charset="0"/>
                          </a:rPr>
                          <m:t>𝑝</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r>
                          <a:rPr lang="en-AU" b="0" i="1" smtClean="0">
                            <a:latin typeface="Cambria Math" panose="02040503050406030204" pitchFamily="18" charset="0"/>
                          </a:rPr>
                          <m:t>=2</m:t>
                        </m:r>
                      </m:sup>
                    </m:sSubSup>
                    <m:r>
                      <a:rPr lang="en-AU" b="0" i="1" smtClean="0">
                        <a:latin typeface="Cambria Math" panose="02040503050406030204" pitchFamily="18" charset="0"/>
                      </a:rPr>
                      <m:t>=$10, </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r>
                          <a:rPr lang="en-AU" b="0" i="1" smtClean="0">
                            <a:latin typeface="Cambria Math" panose="02040503050406030204" pitchFamily="18" charset="0"/>
                          </a:rPr>
                          <m:t>=2</m:t>
                        </m:r>
                      </m:sup>
                    </m:sSubSup>
                    <m:r>
                      <a:rPr lang="en-AU" b="0" i="1" smtClean="0">
                        <a:latin typeface="Cambria Math" panose="02040503050406030204" pitchFamily="18" charset="0"/>
                      </a:rPr>
                      <m:t>=1</m:t>
                    </m:r>
                  </m:oMath>
                </a14:m>
                <a:endParaRPr lang="en-US" dirty="0"/>
              </a:p>
              <a:p>
                <a:pPr marL="0" indent="0">
                  <a:spcAft>
                    <a:spcPts val="0"/>
                  </a:spcAft>
                  <a:buNone/>
                </a:pPr>
                <a:endParaRPr lang="en-US" dirty="0"/>
              </a:p>
              <a:p>
                <a:pPr marL="0" indent="0">
                  <a:spcAft>
                    <a:spcPts val="0"/>
                  </a:spcAft>
                  <a:buNone/>
                </a:pPr>
                <a:r>
                  <a:rPr lang="en-US" dirty="0"/>
                  <a:t> </a:t>
                </a:r>
                <a14:m>
                  <m:oMath xmlns:m="http://schemas.openxmlformats.org/officeDocument/2006/math">
                    <m:sSubSup>
                      <m:sSubSupPr>
                        <m:ctrlPr>
                          <a:rPr lang="en-US" i="1">
                            <a:latin typeface="Cambria Math" panose="02040503050406030204" pitchFamily="18" charset="0"/>
                          </a:rPr>
                        </m:ctrlPr>
                      </m:sSubSupPr>
                      <m:e>
                        <m:r>
                          <a:rPr lang="en-AU" i="1">
                            <a:latin typeface="Cambria Math" panose="02040503050406030204" pitchFamily="18" charset="0"/>
                          </a:rPr>
                          <m:t>𝑝</m:t>
                        </m:r>
                      </m:e>
                      <m:sub>
                        <m:r>
                          <a:rPr lang="en-AU" i="1">
                            <a:latin typeface="Cambria Math" panose="02040503050406030204" pitchFamily="18" charset="0"/>
                          </a:rPr>
                          <m:t>𝑡</m:t>
                        </m:r>
                      </m:sub>
                      <m:sup>
                        <m:r>
                          <a:rPr lang="en-AU" i="1">
                            <a:latin typeface="Cambria Math" panose="02040503050406030204" pitchFamily="18" charset="0"/>
                          </a:rPr>
                          <m:t>𝑖</m:t>
                        </m:r>
                        <m:r>
                          <a:rPr lang="en-AU" i="1">
                            <a:latin typeface="Cambria Math" panose="02040503050406030204" pitchFamily="18" charset="0"/>
                          </a:rPr>
                          <m:t>=1</m:t>
                        </m:r>
                      </m:sup>
                    </m:sSubSup>
                    <m:r>
                      <a:rPr lang="en-AU" i="1">
                        <a:latin typeface="Cambria Math" panose="02040503050406030204" pitchFamily="18" charset="0"/>
                      </a:rPr>
                      <m:t>=$</m:t>
                    </m:r>
                    <m:r>
                      <a:rPr lang="en-AU" b="0" i="1" smtClean="0">
                        <a:latin typeface="Cambria Math" panose="02040503050406030204" pitchFamily="18" charset="0"/>
                      </a:rPr>
                      <m:t>10</m:t>
                    </m:r>
                    <m:r>
                      <a:rPr lang="en-AU" i="1">
                        <a:latin typeface="Cambria Math" panose="02040503050406030204" pitchFamily="18" charset="0"/>
                      </a:rPr>
                      <m:t>, </m:t>
                    </m:r>
                    <m:sSubSup>
                      <m:sSubSupPr>
                        <m:ctrlPr>
                          <a:rPr lang="en-AU" i="1">
                            <a:latin typeface="Cambria Math" panose="02040503050406030204" pitchFamily="18" charset="0"/>
                          </a:rPr>
                        </m:ctrlPr>
                      </m:sSubSupPr>
                      <m:e>
                        <m:r>
                          <a:rPr lang="en-AU" i="1">
                            <a:latin typeface="Cambria Math" panose="02040503050406030204" pitchFamily="18" charset="0"/>
                          </a:rPr>
                          <m:t>𝑞</m:t>
                        </m:r>
                      </m:e>
                      <m:sub>
                        <m:r>
                          <a:rPr lang="en-AU" i="1">
                            <a:latin typeface="Cambria Math" panose="02040503050406030204" pitchFamily="18" charset="0"/>
                          </a:rPr>
                          <m:t>𝑡</m:t>
                        </m:r>
                      </m:sub>
                      <m:sup>
                        <m:r>
                          <a:rPr lang="en-AU" i="1">
                            <a:latin typeface="Cambria Math" panose="02040503050406030204" pitchFamily="18" charset="0"/>
                          </a:rPr>
                          <m:t>𝑖</m:t>
                        </m:r>
                        <m:r>
                          <a:rPr lang="en-AU" i="1">
                            <a:latin typeface="Cambria Math" panose="02040503050406030204" pitchFamily="18" charset="0"/>
                          </a:rPr>
                          <m:t>=1</m:t>
                        </m:r>
                      </m:sup>
                    </m:sSubSup>
                    <m:r>
                      <a:rPr lang="en-AU" i="1">
                        <a:latin typeface="Cambria Math" panose="02040503050406030204" pitchFamily="18" charset="0"/>
                      </a:rPr>
                      <m:t>=</m:t>
                    </m:r>
                    <m:r>
                      <a:rPr lang="en-AU" b="0" i="1" smtClean="0">
                        <a:latin typeface="Cambria Math" panose="02040503050406030204" pitchFamily="18" charset="0"/>
                      </a:rPr>
                      <m:t>9</m:t>
                    </m:r>
                  </m:oMath>
                </a14:m>
                <a:endParaRPr lang="en-US" dirty="0"/>
              </a:p>
              <a:p>
                <a:pPr marL="0" indent="0">
                  <a:spcAft>
                    <a:spcPts val="0"/>
                  </a:spcAft>
                  <a:buNone/>
                </a:pPr>
                <a:endParaRPr lang="en-US" dirty="0"/>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sub>
                    </m:sSub>
                    <m:r>
                      <a:rPr lang="en-AU" b="0" i="1" smtClean="0">
                        <a:latin typeface="Cambria Math" panose="02040503050406030204" pitchFamily="18" charset="0"/>
                      </a:rPr>
                      <m:t>=</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$10×9</m:t>
                        </m:r>
                      </m:e>
                    </m:d>
                    <m:r>
                      <a:rPr lang="en-AU" b="0" i="1" smtClean="0">
                        <a:latin typeface="Cambria Math" panose="02040503050406030204" pitchFamily="18" charset="0"/>
                        <a:ea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m:t>
                        </m:r>
                        <m:r>
                          <a:rPr lang="en-AU" b="0" i="1" smtClean="0">
                            <a:latin typeface="Cambria Math" panose="02040503050406030204" pitchFamily="18" charset="0"/>
                          </a:rPr>
                          <m:t>10</m:t>
                        </m:r>
                        <m:r>
                          <a:rPr lang="en-AU" i="1">
                            <a:latin typeface="Cambria Math" panose="02040503050406030204" pitchFamily="18" charset="0"/>
                            <a:ea typeface="Cambria Math" panose="02040503050406030204" pitchFamily="18" charset="0"/>
                          </a:rPr>
                          <m:t>×1</m:t>
                        </m:r>
                      </m:e>
                    </m:d>
                    <m:r>
                      <a:rPr lang="en-AU" b="0" i="1" smtClean="0">
                        <a:latin typeface="Cambria Math" panose="02040503050406030204" pitchFamily="18" charset="0"/>
                        <a:ea typeface="Cambria Math" panose="02040503050406030204" pitchFamily="18" charset="0"/>
                      </a:rPr>
                      <m:t>=$100</m:t>
                    </m:r>
                  </m:oMath>
                </a14:m>
                <a:endParaRPr lang="en-AU" b="0" dirty="0">
                  <a:ea typeface="Cambria Math" panose="02040503050406030204" pitchFamily="18" charset="0"/>
                </a:endParaRPr>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×9</m:t>
                        </m:r>
                      </m:e>
                    </m:d>
                    <m:r>
                      <a:rPr lang="en-AU" b="0" i="1" smtClean="0">
                        <a:latin typeface="Cambria Math" panose="02040503050406030204" pitchFamily="18" charset="0"/>
                        <a:ea typeface="Cambria Math" panose="02040503050406030204" pitchFamily="18" charset="0"/>
                      </a:rPr>
                      <m:t>+</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$0×1</m:t>
                        </m:r>
                      </m:e>
                    </m:d>
                    <m:r>
                      <a:rPr lang="en-AU" b="0" i="1" smtClean="0">
                        <a:latin typeface="Cambria Math" panose="02040503050406030204" pitchFamily="18" charset="0"/>
                        <a:ea typeface="Cambria Math" panose="02040503050406030204" pitchFamily="18" charset="0"/>
                      </a:rPr>
                      <m:t>=$90</m:t>
                    </m:r>
                  </m:oMath>
                </a14:m>
                <a:endParaRPr lang="en-AU" b="0" dirty="0">
                  <a:ea typeface="Cambria Math" panose="02040503050406030204" pitchFamily="18" charset="0"/>
                </a:endParaRPr>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r>
                      <a:rPr lang="en-AU" b="0" i="1" smtClean="0">
                        <a:latin typeface="Cambria Math" panose="02040503050406030204" pitchFamily="18" charset="0"/>
                      </a:rPr>
                      <m:t>=$100;</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sub>
                    </m:sSub>
                    <m:r>
                      <a:rPr lang="en-AU" b="0" i="1" smtClean="0">
                        <a:latin typeface="Cambria Math" panose="02040503050406030204" pitchFamily="18" charset="0"/>
                      </a:rPr>
                      <m:t>=$100</m:t>
                    </m:r>
                  </m:oMath>
                </a14:m>
                <a:endParaRPr lang="en-US" dirty="0"/>
              </a:p>
              <a:p>
                <a:pPr marL="0" indent="0">
                  <a:spcAft>
                    <a:spcPts val="0"/>
                  </a:spcAft>
                  <a:buNone/>
                </a:pPr>
                <a:endParaRPr lang="en-US" dirty="0"/>
              </a:p>
              <a:p>
                <a:pPr marL="0" indent="0">
                  <a:spcAft>
                    <a:spcPts val="0"/>
                  </a:spcAft>
                  <a:buNone/>
                </a:pPr>
                <a:r>
                  <a:rPr lang="en-US" dirty="0"/>
                  <a:t>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𝑃𝑃</m:t>
                        </m:r>
                      </m:e>
                      <m:sub>
                        <m:r>
                          <a:rPr lang="en-AU" b="0" i="1" smtClean="0">
                            <a:latin typeface="Cambria Math" panose="02040503050406030204" pitchFamily="18" charset="0"/>
                          </a:rPr>
                          <m:t>𝑡</m:t>
                        </m:r>
                      </m:sub>
                    </m:sSub>
                    <m:r>
                      <a:rPr lang="en-AU" b="0" i="1" smtClean="0">
                        <a:latin typeface="Cambria Math" panose="02040503050406030204" pitchFamily="18" charset="0"/>
                      </a:rPr>
                      <m:t>=102%+</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𝑄</m:t>
                        </m:r>
                      </m:e>
                      <m:sub>
                        <m:r>
                          <a:rPr lang="en-AU" b="0" i="1" smtClean="0">
                            <a:latin typeface="Cambria Math" panose="02040503050406030204" pitchFamily="18" charset="0"/>
                          </a:rPr>
                          <m:t>𝑡</m:t>
                        </m:r>
                      </m:sub>
                    </m:sSub>
                    <m:r>
                      <a:rPr lang="en-AU" b="0" i="1" smtClean="0">
                        <a:latin typeface="Cambria Math" panose="02040503050406030204" pitchFamily="18" charset="0"/>
                      </a:rPr>
                      <m:t>=102%+11.1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rPr>
                      <m:t>%=113.1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rPr>
                      <m:t>%</m:t>
                    </m:r>
                  </m:oMath>
                </a14:m>
                <a:endParaRPr lang="en-US" dirty="0"/>
              </a:p>
              <a:p>
                <a:pPr marL="0" indent="0">
                  <a:spcAft>
                    <a:spcPts val="0"/>
                  </a:spcAft>
                  <a:buNone/>
                </a:pPr>
                <a:r>
                  <a:rPr lang="en-US" dirty="0"/>
                  <a:t>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den>
                    </m:f>
                    <m:r>
                      <a:rPr lang="en-AU" b="0" i="0"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$100</m:t>
                        </m:r>
                      </m:num>
                      <m:den>
                        <m:r>
                          <a:rPr lang="en-AU" b="0" i="1" smtClean="0">
                            <a:latin typeface="Cambria Math" panose="02040503050406030204" pitchFamily="18" charset="0"/>
                          </a:rPr>
                          <m:t>$90</m:t>
                        </m:r>
                      </m:den>
                    </m:f>
                    <m:r>
                      <a:rPr lang="en-AU" b="0" i="1" smtClean="0">
                        <a:latin typeface="Cambria Math" panose="02040503050406030204" pitchFamily="18" charset="0"/>
                      </a:rPr>
                      <m:t>=111.1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rPr>
                      <m:t>%</m:t>
                    </m:r>
                  </m:oMath>
                </a14:m>
                <a:endParaRPr lang="en-US" dirty="0"/>
              </a:p>
              <a:p>
                <a:pPr marL="0" indent="0">
                  <a:spcAft>
                    <a:spcPts val="0"/>
                  </a:spcAft>
                  <a:buNone/>
                </a:pPr>
                <a:r>
                  <a:rPr lang="en-US" dirty="0"/>
                  <a:t> </a:t>
                </a:r>
                <a14:m>
                  <m:oMath xmlns:m="http://schemas.openxmlformats.org/officeDocument/2006/math">
                    <m:r>
                      <a:rPr lang="en-AU" b="0" i="1" smtClean="0">
                        <a:latin typeface="Cambria Math" panose="02040503050406030204" pitchFamily="18" charset="0"/>
                      </a:rPr>
                      <m:t>111.1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&lt;113.1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7" name="Content Placeholder 2">
                <a:extLst>
                  <a:ext uri="{FF2B5EF4-FFF2-40B4-BE49-F238E27FC236}">
                    <a16:creationId xmlns:a16="http://schemas.microsoft.com/office/drawing/2014/main" id="{231AB40B-1E0D-4F38-88BB-CB3067000F01}"/>
                  </a:ext>
                </a:extLst>
              </p:cNvPr>
              <p:cNvSpPr txBox="1">
                <a:spLocks noRot="1" noChangeAspect="1" noMove="1" noResize="1" noEditPoints="1" noAdjustHandles="1" noChangeArrowheads="1" noChangeShapeType="1" noTextEdit="1"/>
              </p:cNvSpPr>
              <p:nvPr/>
            </p:nvSpPr>
            <p:spPr>
              <a:xfrm>
                <a:off x="6268529" y="1570066"/>
                <a:ext cx="5184476" cy="4351338"/>
              </a:xfrm>
              <a:prstGeom prst="rect">
                <a:avLst/>
              </a:prstGeom>
              <a:blipFill>
                <a:blip r:embed="rId2"/>
                <a:stretch>
                  <a:fillRect b="-2805"/>
                </a:stretch>
              </a:blipFill>
            </p:spPr>
            <p:txBody>
              <a:bodyPr/>
              <a:lstStyle/>
              <a:p>
                <a:r>
                  <a:rPr lang="en-AU">
                    <a:noFill/>
                  </a:rPr>
                  <a:t> </a:t>
                </a:r>
              </a:p>
            </p:txBody>
          </p:sp>
        </mc:Fallback>
      </mc:AlternateContent>
    </p:spTree>
    <p:extLst>
      <p:ext uri="{BB962C8B-B14F-4D97-AF65-F5344CB8AC3E}">
        <p14:creationId xmlns:p14="http://schemas.microsoft.com/office/powerpoint/2010/main" val="353255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59457" y="1570066"/>
            <a:ext cx="9713343"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Workshop discussion</a:t>
            </a:r>
          </a:p>
          <a:p>
            <a:r>
              <a:rPr lang="en-US" dirty="0"/>
              <a:t>Does the Q factor appropriately account for new/trial tariffs by adjusting for those quantities that are aligned with $0 prices in the preceding year?</a:t>
            </a:r>
          </a:p>
          <a:p>
            <a:r>
              <a:rPr lang="en-US" dirty="0"/>
              <a:t>Are there scenarios where customers may move between tariff classes in being allocated to a new or trial tariff? (Likely accounted for by Q factor, but not explored yet)</a:t>
            </a:r>
          </a:p>
          <a:p>
            <a:r>
              <a:rPr lang="en-US" dirty="0"/>
              <a:t>Is there anything else that should be considered?</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New/trial tariff treatment</a:t>
            </a:r>
            <a:endParaRPr kumimoji="0" lang="en-US" sz="2800" b="1" i="0"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300289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1FFB7-177E-41E0-B6ED-E244202D58EA}"/>
              </a:ext>
            </a:extLst>
          </p:cNvPr>
          <p:cNvSpPr/>
          <p:nvPr/>
        </p:nvSpPr>
        <p:spPr>
          <a:xfrm>
            <a:off x="0" y="3"/>
            <a:ext cx="12192000" cy="63683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24951" y="1570066"/>
            <a:ext cx="9739223"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Stakeholder feedback</a:t>
            </a:r>
          </a:p>
          <a:p>
            <a:r>
              <a:rPr lang="en-US" dirty="0"/>
              <a:t>Revised side constraint mechanism be reflected in DMO (Red)</a:t>
            </a:r>
          </a:p>
          <a:p>
            <a:r>
              <a:rPr lang="en-US" dirty="0"/>
              <a:t>Retailers retain right to pass on additional charges to customers (Red)</a:t>
            </a:r>
          </a:p>
          <a:p>
            <a:r>
              <a:rPr lang="en-US" dirty="0"/>
              <a:t>Alternate approach is mathematically the same, but departs from current presentation and is therefore less pragmatic (though one comment in agreement with the alternate being more transparent and consistent with NER)</a:t>
            </a:r>
          </a:p>
          <a:p>
            <a:pPr lvl="1"/>
            <a:r>
              <a:rPr lang="en-US" dirty="0"/>
              <a:t>The alternate approach was intended to align better with the NER, providing a CPI-X+2% permissible percentage, and discounting revenues to highlight base CPI-X revenues</a:t>
            </a:r>
          </a:p>
          <a:p>
            <a:pPr lvl="1"/>
            <a:r>
              <a:rPr lang="en-US" dirty="0"/>
              <a:t>We note that maintaining presentation of current approach is more pragmatic and preferred as people are familiar with this approach</a:t>
            </a:r>
          </a:p>
          <a:p>
            <a:r>
              <a:rPr lang="en-US" dirty="0"/>
              <a:t>Some immaterial fluctuations around 2% threshold in tested scenarios</a:t>
            </a:r>
          </a:p>
          <a:p>
            <a:pPr lvl="1"/>
            <a:r>
              <a:rPr lang="en-US" dirty="0"/>
              <a:t>We expect this is likely due to small margins between TAR and calculated p x q revenue</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General feedback</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61195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6" y="1570066"/>
            <a:ext cx="9730597"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Purpose</a:t>
            </a:r>
          </a:p>
          <a:p>
            <a:r>
              <a:rPr lang="en-US" b="1" dirty="0"/>
              <a:t>Demonstrate application of proposed side constraint mechanism under expected scenarios</a:t>
            </a:r>
          </a:p>
          <a:p>
            <a:endParaRPr lang="en-US" dirty="0"/>
          </a:p>
          <a:p>
            <a:pPr marL="0" indent="0">
              <a:buNone/>
            </a:pPr>
            <a:r>
              <a:rPr lang="en-US" dirty="0"/>
              <a:t>Stakeholder feedback</a:t>
            </a:r>
          </a:p>
          <a:p>
            <a:r>
              <a:rPr lang="en-US" dirty="0"/>
              <a:t>Test the mechanism under the following scenarios:</a:t>
            </a:r>
          </a:p>
          <a:p>
            <a:pPr lvl="1"/>
            <a:r>
              <a:rPr lang="en-US" dirty="0"/>
              <a:t>Scenario 4a: single tariff class quantities increase (+10%) where another tariff class quantities decrease (-10%)</a:t>
            </a:r>
          </a:p>
          <a:p>
            <a:pPr lvl="1"/>
            <a:r>
              <a:rPr lang="en-US" dirty="0"/>
              <a:t>Scenario 4b: single tariff class quantities decrease (-5%) where another tariff class quantities decrease by a different amount (-20%)</a:t>
            </a:r>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Scenario analysis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8344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6" y="1570066"/>
            <a:ext cx="9730597"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AER response</a:t>
            </a:r>
          </a:p>
          <a:p>
            <a:r>
              <a:rPr lang="en-US" dirty="0"/>
              <a:t>Both scenarios permit DNSP to recover allowed revenue</a:t>
            </a:r>
          </a:p>
          <a:p>
            <a:r>
              <a:rPr lang="en-US" dirty="0"/>
              <a:t>Both scenarios permit flexibility in price movements across tariff classes (scenario 4a around 17% price increase, scenario 4b around 32% price increase)</a:t>
            </a:r>
          </a:p>
          <a:p>
            <a:r>
              <a:rPr lang="en-US" dirty="0"/>
              <a:t>Equity is maintained – that is, a DNSP is not able to adjust prices for a particular tariff class significantly where that tariff class has experienced a significant change in consumption quantities</a:t>
            </a:r>
          </a:p>
          <a:p>
            <a:r>
              <a:rPr lang="en-US" dirty="0"/>
              <a:t>DNSP maintains the ability to move prices in different tariff classes within the 2% constraints</a:t>
            </a:r>
          </a:p>
          <a:p>
            <a:r>
              <a:rPr lang="en-US" dirty="0"/>
              <a:t>Scenario 4a maintained compliance under current approach, whereas scenario 4b breached compliant under the current approach, and would restrict DNSP to recovery of 95% of allowed revenues</a:t>
            </a:r>
          </a:p>
          <a:p>
            <a:r>
              <a:rPr lang="en-US" dirty="0"/>
              <a:t>Each scenario will yield different price movements depending on ratio of revenues and quantities across tariff classes</a:t>
            </a:r>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Scenario analysis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8630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7EE7AA-8F9E-4840-85E7-4702517A6EF7}"/>
              </a:ext>
            </a:extLst>
          </p:cNvPr>
          <p:cNvSpPr txBox="1">
            <a:spLocks noGrp="1"/>
          </p:cNvSpPr>
          <p:nvPr>
            <p:ph type="title" idx="4294967295"/>
          </p:nvPr>
        </p:nvSpPr>
        <p:spPr>
          <a:xfrm>
            <a:off x="3229552" y="2244437"/>
            <a:ext cx="7886700" cy="11117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Acknowledgement of Country</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1539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6" y="1570066"/>
            <a:ext cx="9730597"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AER response</a:t>
            </a:r>
          </a:p>
          <a:p>
            <a:r>
              <a:rPr lang="en-US" dirty="0"/>
              <a:t>We tested a 3</a:t>
            </a:r>
            <a:r>
              <a:rPr lang="en-US" baseline="30000" dirty="0"/>
              <a:t>rd</a:t>
            </a:r>
            <a:r>
              <a:rPr lang="en-US" dirty="0"/>
              <a:t> scenario (4c), decreasing small business consumption quantities by 5%, and increasing residential consumption quantities 13.7%</a:t>
            </a:r>
          </a:p>
          <a:p>
            <a:r>
              <a:rPr lang="en-US" dirty="0"/>
              <a:t>This scenario provides a side constraint revenue for the preceding year (t-1 prices x t quantities) that matches the t-1 calculated and allowed revenues</a:t>
            </a:r>
          </a:p>
          <a:p>
            <a:r>
              <a:rPr lang="en-US" dirty="0"/>
              <a:t>That is, the effective Q Factor is 0% despite quantity movements as the revenues are equal under variable and fixed quantities</a:t>
            </a:r>
          </a:p>
          <a:p>
            <a:r>
              <a:rPr lang="en-US" dirty="0"/>
              <a:t>This scenario worked under both the current and proposed mechanism</a:t>
            </a:r>
          </a:p>
          <a:p>
            <a:r>
              <a:rPr lang="en-US" dirty="0"/>
              <a:t>This scenario, like the previous scenarios, maintained equity, and allowed DNSP discretion in moving the prices within the 2% constraints</a:t>
            </a:r>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Scenario analysis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27786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886C1-E696-4C81-9776-2FDDF75AD6E2}"/>
              </a:ext>
            </a:extLst>
          </p:cNvPr>
          <p:cNvSpPr/>
          <p:nvPr/>
        </p:nvSpPr>
        <p:spPr>
          <a:xfrm>
            <a:off x="0" y="3"/>
            <a:ext cx="12192000" cy="63683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33576" y="1570066"/>
            <a:ext cx="9730597"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AER response</a:t>
            </a:r>
          </a:p>
          <a:p>
            <a:r>
              <a:rPr lang="en-US" dirty="0"/>
              <a:t>We also applied the proposed approach to the DNSPs 2022–23 pricing proposals</a:t>
            </a:r>
          </a:p>
          <a:p>
            <a:r>
              <a:rPr lang="en-US" dirty="0"/>
              <a:t>The proposed approach produced permissible percentages that were lower than the applicable permissible percentages for 10/14 DNSPs</a:t>
            </a:r>
          </a:p>
          <a:p>
            <a:r>
              <a:rPr lang="en-US" dirty="0"/>
              <a:t>Of these, 4 DNSPs had tariff class movements that would have exceeded the permissible percentage under the proposed approach by up to 4%</a:t>
            </a:r>
          </a:p>
          <a:p>
            <a:r>
              <a:rPr lang="en-US" dirty="0"/>
              <a:t>In each of these instances, these tariff class movements were 5-7% higher than the total movement across all customers</a:t>
            </a:r>
          </a:p>
          <a:p>
            <a:r>
              <a:rPr lang="en-US" dirty="0"/>
              <a:t>These were offset by movements in other tariff classes that were up to 10% lower than the total movement across all customers</a:t>
            </a:r>
          </a:p>
          <a:p>
            <a:endParaRPr lang="en-US" dirty="0"/>
          </a:p>
          <a:p>
            <a:r>
              <a:rPr lang="en-US" dirty="0"/>
              <a:t>Only 2 DNSPs would be effectively constrained by the 2% threshold, as the NER disregards downward price paths (represented by positive X-factors) in the permissible percentage</a:t>
            </a:r>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Scenario analysis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274867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43A5-5795-4342-8B2B-C5C2B4C9DCBA}"/>
              </a:ext>
            </a:extLst>
          </p:cNvPr>
          <p:cNvSpPr txBox="1">
            <a:spLocks noGrp="1"/>
          </p:cNvSpPr>
          <p:nvPr>
            <p:ph type="title" idx="4294967295"/>
          </p:nvPr>
        </p:nvSpPr>
        <p:spPr>
          <a:xfrm>
            <a:off x="1790962" y="162168"/>
            <a:ext cx="8005934" cy="13221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Thank you</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A7BCBC27-C498-4D66-AE82-03205891E042}"/>
              </a:ext>
            </a:extLst>
          </p:cNvPr>
          <p:cNvSpPr txBox="1">
            <a:spLocks/>
          </p:cNvSpPr>
          <p:nvPr/>
        </p:nvSpPr>
        <p:spPr>
          <a:xfrm>
            <a:off x="1224951" y="1557338"/>
            <a:ext cx="9721970"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will publish our final position in December</a:t>
            </a:r>
          </a:p>
          <a:p>
            <a:r>
              <a:rPr lang="en-GB" dirty="0"/>
              <a:t>Please contact us directly to discuss any issue – </a:t>
            </a:r>
            <a:r>
              <a:rPr lang="en-GB" dirty="0">
                <a:hlinkClick r:id="rId2"/>
              </a:rPr>
              <a:t>AERPricing@aer.gov.au</a:t>
            </a:r>
            <a:r>
              <a:rPr lang="en-GB" dirty="0"/>
              <a:t>	</a:t>
            </a:r>
          </a:p>
          <a:p>
            <a:endParaRPr lang="en-GB" dirty="0"/>
          </a:p>
        </p:txBody>
      </p:sp>
    </p:spTree>
    <p:extLst>
      <p:ext uri="{BB962C8B-B14F-4D97-AF65-F5344CB8AC3E}">
        <p14:creationId xmlns:p14="http://schemas.microsoft.com/office/powerpoint/2010/main" val="12080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8895810-47E5-474B-AD63-6E95D0FFA8E2}"/>
              </a:ext>
            </a:extLst>
          </p:cNvPr>
          <p:cNvSpPr txBox="1">
            <a:spLocks noGrp="1"/>
          </p:cNvSpPr>
          <p:nvPr>
            <p:ph type="title" idx="4294967295"/>
          </p:nvPr>
        </p:nvSpPr>
        <p:spPr>
          <a:xfrm>
            <a:off x="1774825" y="150816"/>
            <a:ext cx="7886700" cy="11117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Agenda/Contents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Oval 3">
            <a:extLst>
              <a:ext uri="{FF2B5EF4-FFF2-40B4-BE49-F238E27FC236}">
                <a16:creationId xmlns:a16="http://schemas.microsoft.com/office/drawing/2014/main" id="{89657528-8958-4412-8B57-5FB028A5FF77}"/>
              </a:ext>
            </a:extLst>
          </p:cNvPr>
          <p:cNvSpPr/>
          <p:nvPr/>
        </p:nvSpPr>
        <p:spPr>
          <a:xfrm>
            <a:off x="1865907" y="1899245"/>
            <a:ext cx="525904"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accent2"/>
              </a:solidFill>
            </a:endParaRPr>
          </a:p>
        </p:txBody>
      </p:sp>
      <p:sp>
        <p:nvSpPr>
          <p:cNvPr id="5" name="Text Placeholder 62">
            <a:extLst>
              <a:ext uri="{FF2B5EF4-FFF2-40B4-BE49-F238E27FC236}">
                <a16:creationId xmlns:a16="http://schemas.microsoft.com/office/drawing/2014/main" id="{9C37AA6E-B924-4168-96E0-562F1654E435}"/>
              </a:ext>
            </a:extLst>
          </p:cNvPr>
          <p:cNvSpPr txBox="1">
            <a:spLocks/>
          </p:cNvSpPr>
          <p:nvPr/>
        </p:nvSpPr>
        <p:spPr>
          <a:xfrm>
            <a:off x="2486428" y="1890701"/>
            <a:ext cx="5412246" cy="534448"/>
          </a:xfrm>
          <a:prstGeom prst="rect">
            <a:avLst/>
          </a:prstGeom>
        </p:spPr>
        <p:txBody>
          <a:bodyPr anchor="ctr" anchorCtr="0"/>
          <a:lstStyle>
            <a:lvl1pPr marL="0" indent="0" algn="l" defTabSz="914400" rtl="0" eaLnBrk="1" latinLnBrk="0" hangingPunct="1">
              <a:lnSpc>
                <a:spcPct val="90000"/>
              </a:lnSpc>
              <a:spcBef>
                <a:spcPts val="400"/>
              </a:spcBef>
              <a:spcAft>
                <a:spcPts val="400"/>
              </a:spcAft>
              <a:buClr>
                <a:schemeClr val="accent2"/>
              </a:buClr>
              <a:buFontTx/>
              <a:buNone/>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Side constraint mechanism – overview</a:t>
            </a:r>
          </a:p>
        </p:txBody>
      </p:sp>
      <p:sp>
        <p:nvSpPr>
          <p:cNvPr id="6" name="Text Placeholder 62">
            <a:extLst>
              <a:ext uri="{FF2B5EF4-FFF2-40B4-BE49-F238E27FC236}">
                <a16:creationId xmlns:a16="http://schemas.microsoft.com/office/drawing/2014/main" id="{31CCBFBB-DC53-46A1-9E2F-85F9FF109FAC}"/>
              </a:ext>
            </a:extLst>
          </p:cNvPr>
          <p:cNvSpPr txBox="1">
            <a:spLocks/>
          </p:cNvSpPr>
          <p:nvPr/>
        </p:nvSpPr>
        <p:spPr>
          <a:xfrm>
            <a:off x="1953149" y="1979459"/>
            <a:ext cx="351231" cy="356937"/>
          </a:xfrm>
          <a:prstGeom prst="rect">
            <a:avLst/>
          </a:prstGeom>
        </p:spPr>
        <p:txBody>
          <a:bodyPr anchor="ctr" anchorCtr="0"/>
          <a:lstStyle>
            <a:lvl1pPr marL="0" indent="0" algn="ctr" defTabSz="914400" rtl="0" eaLnBrk="1" latinLnBrk="0" hangingPunct="1">
              <a:lnSpc>
                <a:spcPct val="90000"/>
              </a:lnSpc>
              <a:spcBef>
                <a:spcPts val="400"/>
              </a:spcBef>
              <a:spcAft>
                <a:spcPts val="400"/>
              </a:spcAft>
              <a:buClr>
                <a:schemeClr val="accent2"/>
              </a:buClr>
              <a:buFontTx/>
              <a:buNone/>
              <a:defRPr sz="1800" kern="1200">
                <a:solidFill>
                  <a:schemeClr val="accent2"/>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p>
        </p:txBody>
      </p:sp>
      <p:sp>
        <p:nvSpPr>
          <p:cNvPr id="7" name="Oval 6">
            <a:extLst>
              <a:ext uri="{FF2B5EF4-FFF2-40B4-BE49-F238E27FC236}">
                <a16:creationId xmlns:a16="http://schemas.microsoft.com/office/drawing/2014/main" id="{4964B88D-DBF5-4C59-A0E3-A0C4E22331A7}"/>
              </a:ext>
            </a:extLst>
          </p:cNvPr>
          <p:cNvSpPr/>
          <p:nvPr/>
        </p:nvSpPr>
        <p:spPr>
          <a:xfrm>
            <a:off x="1865812" y="2624732"/>
            <a:ext cx="525904"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accent2"/>
              </a:solidFill>
            </a:endParaRPr>
          </a:p>
        </p:txBody>
      </p:sp>
      <p:sp>
        <p:nvSpPr>
          <p:cNvPr id="8" name="Text Placeholder 62">
            <a:extLst>
              <a:ext uri="{FF2B5EF4-FFF2-40B4-BE49-F238E27FC236}">
                <a16:creationId xmlns:a16="http://schemas.microsoft.com/office/drawing/2014/main" id="{619FC612-341D-47BD-B6C9-22B36C431BD9}"/>
              </a:ext>
            </a:extLst>
          </p:cNvPr>
          <p:cNvSpPr txBox="1">
            <a:spLocks/>
          </p:cNvSpPr>
          <p:nvPr/>
        </p:nvSpPr>
        <p:spPr>
          <a:xfrm>
            <a:off x="2486428" y="2614654"/>
            <a:ext cx="2925763" cy="534448"/>
          </a:xfrm>
          <a:prstGeom prst="rect">
            <a:avLst/>
          </a:prstGeom>
        </p:spPr>
        <p:txBody>
          <a:bodyPr anchor="ctr" anchorCtr="0"/>
          <a:lstStyle>
            <a:lvl1pPr marL="0" indent="0" algn="l" defTabSz="914400" rtl="0" eaLnBrk="1" latinLnBrk="0" hangingPunct="1">
              <a:lnSpc>
                <a:spcPct val="90000"/>
              </a:lnSpc>
              <a:spcBef>
                <a:spcPts val="400"/>
              </a:spcBef>
              <a:spcAft>
                <a:spcPts val="400"/>
              </a:spcAft>
              <a:buClr>
                <a:schemeClr val="accent2"/>
              </a:buClr>
              <a:buFontTx/>
              <a:buNone/>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 and D factors</a:t>
            </a:r>
          </a:p>
        </p:txBody>
      </p:sp>
      <p:sp>
        <p:nvSpPr>
          <p:cNvPr id="9" name="Text Placeholder 62">
            <a:extLst>
              <a:ext uri="{FF2B5EF4-FFF2-40B4-BE49-F238E27FC236}">
                <a16:creationId xmlns:a16="http://schemas.microsoft.com/office/drawing/2014/main" id="{A7163059-8140-4EC2-96C3-8CC14D3BD2E0}"/>
              </a:ext>
            </a:extLst>
          </p:cNvPr>
          <p:cNvSpPr txBox="1">
            <a:spLocks/>
          </p:cNvSpPr>
          <p:nvPr/>
        </p:nvSpPr>
        <p:spPr>
          <a:xfrm>
            <a:off x="1953054" y="2704946"/>
            <a:ext cx="351231" cy="356937"/>
          </a:xfrm>
          <a:prstGeom prst="rect">
            <a:avLst/>
          </a:prstGeom>
        </p:spPr>
        <p:txBody>
          <a:bodyPr anchor="ctr" anchorCtr="0"/>
          <a:lstStyle>
            <a:lvl1pPr marL="0" indent="0" algn="ctr" defTabSz="914400" rtl="0" eaLnBrk="1" latinLnBrk="0" hangingPunct="1">
              <a:lnSpc>
                <a:spcPct val="90000"/>
              </a:lnSpc>
              <a:spcBef>
                <a:spcPts val="400"/>
              </a:spcBef>
              <a:spcAft>
                <a:spcPts val="400"/>
              </a:spcAft>
              <a:buClr>
                <a:schemeClr val="accent2"/>
              </a:buClr>
              <a:buFontTx/>
              <a:buNone/>
              <a:defRPr sz="1800" kern="1200">
                <a:solidFill>
                  <a:schemeClr val="accent2"/>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a:t>
            </a:r>
          </a:p>
        </p:txBody>
      </p:sp>
      <p:sp>
        <p:nvSpPr>
          <p:cNvPr id="10" name="Oval 9">
            <a:extLst>
              <a:ext uri="{FF2B5EF4-FFF2-40B4-BE49-F238E27FC236}">
                <a16:creationId xmlns:a16="http://schemas.microsoft.com/office/drawing/2014/main" id="{DF7C8DFB-9886-4601-8AD6-4A20EA3C7AD7}"/>
              </a:ext>
            </a:extLst>
          </p:cNvPr>
          <p:cNvSpPr/>
          <p:nvPr/>
        </p:nvSpPr>
        <p:spPr>
          <a:xfrm>
            <a:off x="1865907" y="3344521"/>
            <a:ext cx="525904"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accent2"/>
              </a:solidFill>
            </a:endParaRPr>
          </a:p>
        </p:txBody>
      </p:sp>
      <p:sp>
        <p:nvSpPr>
          <p:cNvPr id="11" name="Text Placeholder 62">
            <a:extLst>
              <a:ext uri="{FF2B5EF4-FFF2-40B4-BE49-F238E27FC236}">
                <a16:creationId xmlns:a16="http://schemas.microsoft.com/office/drawing/2014/main" id="{57338574-759C-4459-91BC-06E9774BBB66}"/>
              </a:ext>
            </a:extLst>
          </p:cNvPr>
          <p:cNvSpPr txBox="1">
            <a:spLocks/>
          </p:cNvSpPr>
          <p:nvPr/>
        </p:nvSpPr>
        <p:spPr>
          <a:xfrm>
            <a:off x="2486428" y="3335977"/>
            <a:ext cx="2925763" cy="534448"/>
          </a:xfrm>
          <a:prstGeom prst="rect">
            <a:avLst/>
          </a:prstGeom>
        </p:spPr>
        <p:txBody>
          <a:bodyPr anchor="ctr" anchorCtr="0"/>
          <a:lstStyle>
            <a:lvl1pPr marL="0" indent="0" algn="l" defTabSz="914400" rtl="0" eaLnBrk="1" latinLnBrk="0" hangingPunct="1">
              <a:lnSpc>
                <a:spcPct val="90000"/>
              </a:lnSpc>
              <a:spcBef>
                <a:spcPts val="400"/>
              </a:spcBef>
              <a:spcAft>
                <a:spcPts val="400"/>
              </a:spcAft>
              <a:buClr>
                <a:schemeClr val="accent2"/>
              </a:buClr>
              <a:buFontTx/>
              <a:buNone/>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New/trial tariff treatment</a:t>
            </a:r>
          </a:p>
        </p:txBody>
      </p:sp>
      <p:sp>
        <p:nvSpPr>
          <p:cNvPr id="12" name="Text Placeholder 62">
            <a:extLst>
              <a:ext uri="{FF2B5EF4-FFF2-40B4-BE49-F238E27FC236}">
                <a16:creationId xmlns:a16="http://schemas.microsoft.com/office/drawing/2014/main" id="{0192A305-7E1B-4A88-BB68-A9CD7706EA0D}"/>
              </a:ext>
            </a:extLst>
          </p:cNvPr>
          <p:cNvSpPr txBox="1">
            <a:spLocks/>
          </p:cNvSpPr>
          <p:nvPr/>
        </p:nvSpPr>
        <p:spPr>
          <a:xfrm>
            <a:off x="1953149" y="3424735"/>
            <a:ext cx="351231" cy="356937"/>
          </a:xfrm>
          <a:prstGeom prst="rect">
            <a:avLst/>
          </a:prstGeom>
        </p:spPr>
        <p:txBody>
          <a:bodyPr anchor="ctr" anchorCtr="0"/>
          <a:lstStyle>
            <a:lvl1pPr marL="0" indent="0" algn="ctr" defTabSz="914400" rtl="0" eaLnBrk="1" latinLnBrk="0" hangingPunct="1">
              <a:lnSpc>
                <a:spcPct val="90000"/>
              </a:lnSpc>
              <a:spcBef>
                <a:spcPts val="400"/>
              </a:spcBef>
              <a:spcAft>
                <a:spcPts val="400"/>
              </a:spcAft>
              <a:buClr>
                <a:schemeClr val="accent2"/>
              </a:buClr>
              <a:buFontTx/>
              <a:buNone/>
              <a:defRPr sz="1800" kern="1200">
                <a:solidFill>
                  <a:schemeClr val="accent2"/>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a:t>
            </a:r>
          </a:p>
        </p:txBody>
      </p:sp>
      <p:sp>
        <p:nvSpPr>
          <p:cNvPr id="13" name="Oval 12">
            <a:extLst>
              <a:ext uri="{FF2B5EF4-FFF2-40B4-BE49-F238E27FC236}">
                <a16:creationId xmlns:a16="http://schemas.microsoft.com/office/drawing/2014/main" id="{6EB8B4E8-AAFE-4AEC-923C-1F243014648E}"/>
              </a:ext>
            </a:extLst>
          </p:cNvPr>
          <p:cNvSpPr/>
          <p:nvPr/>
        </p:nvSpPr>
        <p:spPr>
          <a:xfrm>
            <a:off x="1865812" y="4064310"/>
            <a:ext cx="525904"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accent2"/>
              </a:solidFill>
            </a:endParaRPr>
          </a:p>
        </p:txBody>
      </p:sp>
      <p:sp>
        <p:nvSpPr>
          <p:cNvPr id="14" name="Text Placeholder 62">
            <a:extLst>
              <a:ext uri="{FF2B5EF4-FFF2-40B4-BE49-F238E27FC236}">
                <a16:creationId xmlns:a16="http://schemas.microsoft.com/office/drawing/2014/main" id="{D110BCE5-1A3F-44BF-9EB7-BE70A652406F}"/>
              </a:ext>
            </a:extLst>
          </p:cNvPr>
          <p:cNvSpPr txBox="1">
            <a:spLocks/>
          </p:cNvSpPr>
          <p:nvPr/>
        </p:nvSpPr>
        <p:spPr>
          <a:xfrm>
            <a:off x="2486428" y="4055766"/>
            <a:ext cx="2925763" cy="534448"/>
          </a:xfrm>
          <a:prstGeom prst="rect">
            <a:avLst/>
          </a:prstGeom>
        </p:spPr>
        <p:txBody>
          <a:bodyPr anchor="ctr" anchorCtr="0"/>
          <a:lstStyle>
            <a:lvl1pPr marL="0" indent="0" algn="l" defTabSz="914400" rtl="0" eaLnBrk="1" latinLnBrk="0" hangingPunct="1">
              <a:lnSpc>
                <a:spcPct val="90000"/>
              </a:lnSpc>
              <a:spcBef>
                <a:spcPts val="400"/>
              </a:spcBef>
              <a:spcAft>
                <a:spcPts val="400"/>
              </a:spcAft>
              <a:buClr>
                <a:schemeClr val="accent2"/>
              </a:buClr>
              <a:buFontTx/>
              <a:buNone/>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General feedback</a:t>
            </a:r>
          </a:p>
        </p:txBody>
      </p:sp>
      <p:sp>
        <p:nvSpPr>
          <p:cNvPr id="15" name="Text Placeholder 62">
            <a:extLst>
              <a:ext uri="{FF2B5EF4-FFF2-40B4-BE49-F238E27FC236}">
                <a16:creationId xmlns:a16="http://schemas.microsoft.com/office/drawing/2014/main" id="{9981EEA8-C025-4A99-B974-65428EB2C357}"/>
              </a:ext>
            </a:extLst>
          </p:cNvPr>
          <p:cNvSpPr txBox="1">
            <a:spLocks/>
          </p:cNvSpPr>
          <p:nvPr/>
        </p:nvSpPr>
        <p:spPr>
          <a:xfrm>
            <a:off x="1953054" y="4144524"/>
            <a:ext cx="351231" cy="356937"/>
          </a:xfrm>
          <a:prstGeom prst="rect">
            <a:avLst/>
          </a:prstGeom>
        </p:spPr>
        <p:txBody>
          <a:bodyPr anchor="ctr" anchorCtr="0"/>
          <a:lstStyle>
            <a:lvl1pPr marL="0" indent="0" algn="ctr" defTabSz="914400" rtl="0" eaLnBrk="1" latinLnBrk="0" hangingPunct="1">
              <a:lnSpc>
                <a:spcPct val="90000"/>
              </a:lnSpc>
              <a:spcBef>
                <a:spcPts val="400"/>
              </a:spcBef>
              <a:spcAft>
                <a:spcPts val="400"/>
              </a:spcAft>
              <a:buClr>
                <a:schemeClr val="accent2"/>
              </a:buClr>
              <a:buFontTx/>
              <a:buNone/>
              <a:defRPr sz="1800" kern="1200">
                <a:solidFill>
                  <a:schemeClr val="accent2"/>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sp>
        <p:nvSpPr>
          <p:cNvPr id="16" name="Oval 15">
            <a:extLst>
              <a:ext uri="{FF2B5EF4-FFF2-40B4-BE49-F238E27FC236}">
                <a16:creationId xmlns:a16="http://schemas.microsoft.com/office/drawing/2014/main" id="{7636F5D0-18B0-4F87-A3F0-5F20C66DAE57}"/>
              </a:ext>
            </a:extLst>
          </p:cNvPr>
          <p:cNvSpPr/>
          <p:nvPr/>
        </p:nvSpPr>
        <p:spPr>
          <a:xfrm>
            <a:off x="1865907" y="4784099"/>
            <a:ext cx="525904"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accent2"/>
              </a:solidFill>
            </a:endParaRPr>
          </a:p>
        </p:txBody>
      </p:sp>
      <p:sp>
        <p:nvSpPr>
          <p:cNvPr id="17" name="Text Placeholder 62">
            <a:extLst>
              <a:ext uri="{FF2B5EF4-FFF2-40B4-BE49-F238E27FC236}">
                <a16:creationId xmlns:a16="http://schemas.microsoft.com/office/drawing/2014/main" id="{D648418A-5032-422A-8BDD-7F21653D50DF}"/>
              </a:ext>
            </a:extLst>
          </p:cNvPr>
          <p:cNvSpPr txBox="1">
            <a:spLocks/>
          </p:cNvSpPr>
          <p:nvPr/>
        </p:nvSpPr>
        <p:spPr>
          <a:xfrm>
            <a:off x="2486428" y="4775557"/>
            <a:ext cx="2925763" cy="534448"/>
          </a:xfrm>
          <a:prstGeom prst="rect">
            <a:avLst/>
          </a:prstGeom>
        </p:spPr>
        <p:txBody>
          <a:bodyPr anchor="ctr" anchorCtr="0"/>
          <a:lstStyle>
            <a:lvl1pPr marL="0" indent="0" algn="l" defTabSz="914400" rtl="0" eaLnBrk="1" latinLnBrk="0" hangingPunct="1">
              <a:lnSpc>
                <a:spcPct val="90000"/>
              </a:lnSpc>
              <a:spcBef>
                <a:spcPts val="400"/>
              </a:spcBef>
              <a:spcAft>
                <a:spcPts val="400"/>
              </a:spcAft>
              <a:buClr>
                <a:schemeClr val="accent2"/>
              </a:buClr>
              <a:buFontTx/>
              <a:buNone/>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 analysis</a:t>
            </a:r>
          </a:p>
        </p:txBody>
      </p:sp>
      <p:sp>
        <p:nvSpPr>
          <p:cNvPr id="18" name="Text Placeholder 62">
            <a:extLst>
              <a:ext uri="{FF2B5EF4-FFF2-40B4-BE49-F238E27FC236}">
                <a16:creationId xmlns:a16="http://schemas.microsoft.com/office/drawing/2014/main" id="{0CDABF8D-8E58-4AB7-84AA-03B9B230E3C7}"/>
              </a:ext>
            </a:extLst>
          </p:cNvPr>
          <p:cNvSpPr txBox="1">
            <a:spLocks/>
          </p:cNvSpPr>
          <p:nvPr/>
        </p:nvSpPr>
        <p:spPr>
          <a:xfrm>
            <a:off x="1953149" y="4864313"/>
            <a:ext cx="351231" cy="356937"/>
          </a:xfrm>
          <a:prstGeom prst="rect">
            <a:avLst/>
          </a:prstGeom>
        </p:spPr>
        <p:txBody>
          <a:bodyPr anchor="ctr" anchorCtr="0"/>
          <a:lstStyle>
            <a:lvl1pPr marL="0" indent="0" algn="ctr" defTabSz="914400" rtl="0" eaLnBrk="1" latinLnBrk="0" hangingPunct="1">
              <a:lnSpc>
                <a:spcPct val="90000"/>
              </a:lnSpc>
              <a:spcBef>
                <a:spcPts val="400"/>
              </a:spcBef>
              <a:spcAft>
                <a:spcPts val="400"/>
              </a:spcAft>
              <a:buClr>
                <a:schemeClr val="accent2"/>
              </a:buClr>
              <a:buFontTx/>
              <a:buNone/>
              <a:defRPr sz="1800" kern="1200">
                <a:solidFill>
                  <a:schemeClr val="accent2"/>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24038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4</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noGrp="1"/>
          </p:cNvSpPr>
          <p:nvPr>
            <p:ph type="title" idx="4294967295"/>
          </p:nvPr>
        </p:nvSpPr>
        <p:spPr>
          <a:xfrm>
            <a:off x="1794294" y="162168"/>
            <a:ext cx="8002602" cy="1278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Side constraint mechanism – overview</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6D02B2B6-0612-42C3-8F56-8E101D482F70}"/>
              </a:ext>
            </a:extLst>
          </p:cNvPr>
          <p:cNvSpPr txBox="1">
            <a:spLocks/>
          </p:cNvSpPr>
          <p:nvPr/>
        </p:nvSpPr>
        <p:spPr>
          <a:xfrm>
            <a:off x="1250829" y="1578634"/>
            <a:ext cx="9696092" cy="4330042"/>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Purpose</a:t>
            </a:r>
          </a:p>
          <a:p>
            <a:r>
              <a:rPr lang="en-GB" b="1" dirty="0"/>
              <a:t>Refine the side constraint mechanism and apply consistently across all networks</a:t>
            </a:r>
            <a:endParaRPr lang="en-GB" dirty="0"/>
          </a:p>
          <a:p>
            <a:pPr marL="0" indent="0">
              <a:buNone/>
            </a:pPr>
            <a:endParaRPr lang="en-GB" dirty="0"/>
          </a:p>
          <a:p>
            <a:pPr marL="0" indent="0">
              <a:buNone/>
            </a:pPr>
            <a:r>
              <a:rPr lang="en-GB" dirty="0"/>
              <a:t>Issue</a:t>
            </a:r>
          </a:p>
          <a:p>
            <a:r>
              <a:rPr lang="en-GB" dirty="0"/>
              <a:t>The side constraint mechanism is inconsistently applied by DNSPs</a:t>
            </a:r>
            <a:endParaRPr lang="en-GB" strike="sngStrike" dirty="0"/>
          </a:p>
          <a:p>
            <a:r>
              <a:rPr lang="en-GB" dirty="0"/>
              <a:t>Our attempt to ensure a consistent approach uncovered adverse outcomes under some scenarios (namely, a declining consumption forecast)</a:t>
            </a:r>
          </a:p>
          <a:p>
            <a:r>
              <a:rPr lang="en-GB" dirty="0"/>
              <a:t>These adverse outcomes included restricting DNSPs from recovering their total allowed revenue</a:t>
            </a:r>
          </a:p>
          <a:p>
            <a:r>
              <a:rPr lang="en-GB" dirty="0"/>
              <a:t>We need to amend the side constraint mechanism to address these scenarios</a:t>
            </a:r>
          </a:p>
          <a:p>
            <a:r>
              <a:rPr lang="en-GB" dirty="0"/>
              <a:t>Standardised pricing model applies two different interpretations of the current mechanism, based on the definitions set in the relevant regulatory determinations</a:t>
            </a:r>
          </a:p>
          <a:p>
            <a:r>
              <a:rPr lang="en-GB" dirty="0"/>
              <a:t>The current applications do not provide consistent constraints across networks, varying due to quantity movements, quantity of annual revenue adjustments, and tariff structures</a:t>
            </a:r>
          </a:p>
        </p:txBody>
      </p:sp>
    </p:spTree>
    <p:extLst>
      <p:ext uri="{BB962C8B-B14F-4D97-AF65-F5344CB8AC3E}">
        <p14:creationId xmlns:p14="http://schemas.microsoft.com/office/powerpoint/2010/main" val="358053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5</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noGrp="1"/>
          </p:cNvSpPr>
          <p:nvPr>
            <p:ph type="title" idx="4294967295"/>
          </p:nvPr>
        </p:nvSpPr>
        <p:spPr>
          <a:xfrm>
            <a:off x="1794294" y="162168"/>
            <a:ext cx="8002602" cy="1278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Side constraint mechanism – overview</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6D02B2B6-0612-42C3-8F56-8E101D482F70}"/>
              </a:ext>
            </a:extLst>
          </p:cNvPr>
          <p:cNvSpPr txBox="1">
            <a:spLocks/>
          </p:cNvSpPr>
          <p:nvPr/>
        </p:nvSpPr>
        <p:spPr>
          <a:xfrm>
            <a:off x="1250829" y="1578634"/>
            <a:ext cx="9696092" cy="4330042"/>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Process</a:t>
            </a:r>
          </a:p>
          <a:p>
            <a:r>
              <a:rPr lang="en-GB" dirty="0"/>
              <a:t>AER consult on its proposed position through annual pricing process review</a:t>
            </a:r>
          </a:p>
          <a:p>
            <a:r>
              <a:rPr lang="en-GB" dirty="0"/>
              <a:t>AER communicate final position on side constraint mechanism in October-November</a:t>
            </a:r>
          </a:p>
          <a:p>
            <a:r>
              <a:rPr lang="en-GB" dirty="0"/>
              <a:t>Relevant DNSPs include side constraint mechanism in regulatory proposals in January 2023 (2024 for Qld/SA and 2025 for Vic)</a:t>
            </a:r>
          </a:p>
          <a:p>
            <a:r>
              <a:rPr lang="en-GB" dirty="0"/>
              <a:t>AER to revise pricing models to include the updated side constraint mechanism </a:t>
            </a:r>
          </a:p>
          <a:p>
            <a:r>
              <a:rPr lang="en-GB" dirty="0"/>
              <a:t>Updated model will be provided alongside regulatory determination</a:t>
            </a:r>
          </a:p>
          <a:p>
            <a:endParaRPr lang="en-GB" dirty="0"/>
          </a:p>
        </p:txBody>
      </p:sp>
    </p:spTree>
    <p:extLst>
      <p:ext uri="{BB962C8B-B14F-4D97-AF65-F5344CB8AC3E}">
        <p14:creationId xmlns:p14="http://schemas.microsoft.com/office/powerpoint/2010/main" val="15966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6</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noGrp="1"/>
          </p:cNvSpPr>
          <p:nvPr>
            <p:ph type="title" idx="4294967295"/>
          </p:nvPr>
        </p:nvSpPr>
        <p:spPr>
          <a:xfrm>
            <a:off x="1794294" y="162168"/>
            <a:ext cx="8002602" cy="1278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Side constraint mechanism – overview</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6D02B2B6-0612-42C3-8F56-8E101D482F70}"/>
              </a:ext>
            </a:extLst>
          </p:cNvPr>
          <p:cNvSpPr txBox="1">
            <a:spLocks/>
          </p:cNvSpPr>
          <p:nvPr/>
        </p:nvSpPr>
        <p:spPr>
          <a:xfrm>
            <a:off x="1250829" y="1578634"/>
            <a:ext cx="9696092" cy="4330042"/>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We sought feedback on:</a:t>
            </a:r>
          </a:p>
          <a:p>
            <a:r>
              <a:rPr lang="en-GB" dirty="0"/>
              <a:t>Our definition of incremental revenues</a:t>
            </a:r>
          </a:p>
          <a:p>
            <a:r>
              <a:rPr lang="en-GB" dirty="0"/>
              <a:t>Our proposed Q factor, and if it appropriately accounts for changes in quantities</a:t>
            </a:r>
          </a:p>
          <a:p>
            <a:r>
              <a:rPr lang="en-GB" dirty="0"/>
              <a:t>Our proposed position on new and trial tariffs</a:t>
            </a:r>
          </a:p>
          <a:p>
            <a:r>
              <a:rPr lang="en-GB" dirty="0"/>
              <a:t>An alternate application of the mechanism</a:t>
            </a:r>
          </a:p>
          <a:p>
            <a:r>
              <a:rPr lang="en-GB" dirty="0"/>
              <a:t>Accessibility of formulae and definitions</a:t>
            </a:r>
          </a:p>
          <a:p>
            <a:r>
              <a:rPr lang="en-GB" dirty="0"/>
              <a:t>Scenario analysis and any scenarios that should be tested</a:t>
            </a:r>
          </a:p>
          <a:p>
            <a:r>
              <a:rPr lang="en-GB" dirty="0"/>
              <a:t>Any other issues not addressed</a:t>
            </a:r>
          </a:p>
          <a:p>
            <a:endParaRPr lang="en-GB" dirty="0"/>
          </a:p>
          <a:p>
            <a:pPr marL="0" indent="0">
              <a:buNone/>
            </a:pPr>
            <a:r>
              <a:rPr lang="en-GB" dirty="0"/>
              <a:t>Feedback</a:t>
            </a:r>
          </a:p>
          <a:p>
            <a:r>
              <a:rPr lang="en-GB" dirty="0"/>
              <a:t>General support for reviewing the side constraint mechanism</a:t>
            </a:r>
          </a:p>
          <a:p>
            <a:r>
              <a:rPr lang="en-GB" dirty="0"/>
              <a:t>Some further engagement on technical aspects required</a:t>
            </a:r>
          </a:p>
        </p:txBody>
      </p:sp>
    </p:spTree>
    <p:extLst>
      <p:ext uri="{BB962C8B-B14F-4D97-AF65-F5344CB8AC3E}">
        <p14:creationId xmlns:p14="http://schemas.microsoft.com/office/powerpoint/2010/main" val="343094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1FFB7-177E-41E0-B6ED-E244202D58EA}"/>
              </a:ext>
            </a:extLst>
          </p:cNvPr>
          <p:cNvSpPr/>
          <p:nvPr/>
        </p:nvSpPr>
        <p:spPr>
          <a:xfrm>
            <a:off x="0" y="3"/>
            <a:ext cx="12192000" cy="63683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60909" y="1549667"/>
                <a:ext cx="9702266" cy="4371737"/>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Purpose</a:t>
                </a:r>
              </a:p>
              <a:p>
                <a:r>
                  <a:rPr lang="en-US" b="1" dirty="0"/>
                  <a:t>Appropriately account for the effect of changing volumes on price movements</a:t>
                </a:r>
              </a:p>
              <a:p>
                <a:pPr lvl="1"/>
                <a:r>
                  <a:rPr lang="en-US" dirty="0"/>
                  <a:t>Q factor – adjustment made each year to account for changes in quantities from the preceding year </a:t>
                </a:r>
              </a:p>
              <a:p>
                <a:pPr lvl="1"/>
                <a:r>
                  <a:rPr lang="en-US" dirty="0"/>
                  <a:t>D factor – adjustment made to CPI-X+2% movement to create a common base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oMath>
                </a14:m>
                <a:r>
                  <a:rPr lang="en-US" dirty="0"/>
                  <a:t>)</a:t>
                </a:r>
              </a:p>
              <a:p>
                <a:pPr marL="0" indent="0">
                  <a:buNone/>
                </a:pPr>
                <a:endParaRPr lang="en-US" dirty="0"/>
              </a:p>
              <a:p>
                <a:pPr marL="0" indent="0">
                  <a:buNone/>
                </a:pPr>
                <a:r>
                  <a:rPr lang="en-US" dirty="0"/>
                  <a:t>Stakeholder feedback</a:t>
                </a:r>
              </a:p>
              <a:p>
                <a:r>
                  <a:rPr lang="en-US" dirty="0"/>
                  <a:t>General support for introduction of Q and D factors</a:t>
                </a:r>
              </a:p>
              <a:p>
                <a:r>
                  <a:rPr lang="en-US" dirty="0"/>
                  <a:t>Commentary from some DNSPs expressed concerns:</a:t>
                </a:r>
              </a:p>
              <a:p>
                <a:pPr lvl="1"/>
                <a:r>
                  <a:rPr lang="en-US" dirty="0"/>
                  <a:t>Potential to expose customers to stronger and less predictable price movements</a:t>
                </a:r>
              </a:p>
              <a:p>
                <a:pPr lvl="1"/>
                <a:r>
                  <a:rPr lang="en-US" dirty="0"/>
                  <a:t>Potential to prevent full revenue recovery</a:t>
                </a:r>
              </a:p>
              <a:p>
                <a:pPr lvl="1"/>
                <a:r>
                  <a:rPr lang="en-US" dirty="0"/>
                  <a:t>Volumes should not be used to weight revenues as customers are exposed to price movements</a:t>
                </a:r>
              </a:p>
              <a:p>
                <a:pPr lvl="1"/>
                <a:r>
                  <a:rPr lang="en-US" dirty="0"/>
                  <a:t>Disregarding volumes (current approach) provides more realistic outcome</a:t>
                </a:r>
              </a:p>
              <a:p>
                <a:r>
                  <a:rPr lang="en-US" dirty="0"/>
                  <a:t>One retailer suggested DNSPs true-up revenue in the following year where the side constraint does not allow full recovery of revenue, reducing potential for tariff shock</a:t>
                </a:r>
              </a:p>
            </p:txBody>
          </p:sp>
        </mc:Choice>
        <mc:Fallback xmlns="">
          <p:sp>
            <p:nvSpPr>
              <p:cNvPr id="3" name="Content Placeholder 2">
                <a:extLst>
                  <a:ext uri="{FF2B5EF4-FFF2-40B4-BE49-F238E27FC236}">
                    <a16:creationId xmlns:a16="http://schemas.microsoft.com/office/drawing/2014/main" id="{5CF8A5F1-098D-465B-9FAE-36047DABB50D}"/>
                  </a:ext>
                </a:extLst>
              </p:cNvPr>
              <p:cNvSpPr txBox="1">
                <a:spLocks noRot="1" noChangeAspect="1" noMove="1" noResize="1" noEditPoints="1" noAdjustHandles="1" noChangeArrowheads="1" noChangeShapeType="1" noTextEdit="1"/>
              </p:cNvSpPr>
              <p:nvPr/>
            </p:nvSpPr>
            <p:spPr>
              <a:xfrm>
                <a:off x="1260909" y="1549667"/>
                <a:ext cx="9702266" cy="4371737"/>
              </a:xfrm>
              <a:prstGeom prst="rect">
                <a:avLst/>
              </a:prstGeom>
              <a:blipFill>
                <a:blip r:embed="rId2"/>
                <a:stretch>
                  <a:fillRect l="-566" t="-1255" b="-7531"/>
                </a:stretch>
              </a:blipFill>
            </p:spPr>
            <p:txBody>
              <a:bodyPr/>
              <a:lstStyle/>
              <a:p>
                <a:r>
                  <a:rPr lang="en-AU">
                    <a:noFill/>
                  </a:rPr>
                  <a:t> </a:t>
                </a:r>
              </a:p>
            </p:txBody>
          </p:sp>
        </mc:Fallback>
      </mc:AlternateContent>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62168"/>
            <a:ext cx="8005934" cy="12816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Q and D factors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246287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1FFB7-177E-41E0-B6ED-E244202D58EA}"/>
              </a:ext>
            </a:extLst>
          </p:cNvPr>
          <p:cNvSpPr/>
          <p:nvPr/>
        </p:nvSpPr>
        <p:spPr>
          <a:xfrm>
            <a:off x="0" y="3"/>
            <a:ext cx="12192000" cy="63683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50830" y="1570066"/>
            <a:ext cx="9721970"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AER response</a:t>
            </a:r>
          </a:p>
          <a:p>
            <a:r>
              <a:rPr lang="en-US" dirty="0"/>
              <a:t>Q and D factors ensure the allowed weighted average price movements are comparable to overall revenue movements +2%</a:t>
            </a:r>
          </a:p>
          <a:p>
            <a:r>
              <a:rPr lang="en-US" dirty="0"/>
              <a:t>Aligns weighted average price movements to revenue movements, where the current mechanism produces a disconnect between revenue and price movements</a:t>
            </a:r>
          </a:p>
          <a:p>
            <a:r>
              <a:rPr lang="en-US" dirty="0"/>
              <a:t>Ensures total</a:t>
            </a:r>
            <a:r>
              <a:rPr lang="en-US" dirty="0">
                <a:solidFill>
                  <a:srgbClr val="FF0000"/>
                </a:solidFill>
              </a:rPr>
              <a:t> </a:t>
            </a:r>
            <a:r>
              <a:rPr lang="en-US" dirty="0"/>
              <a:t>allowed revenue is recoverable </a:t>
            </a:r>
          </a:p>
          <a:p>
            <a:endParaRPr lang="en-US" dirty="0"/>
          </a:p>
          <a:p>
            <a:r>
              <a:rPr lang="en-US" dirty="0"/>
              <a:t>Under revenue-capped services:</a:t>
            </a:r>
          </a:p>
          <a:p>
            <a:pPr lvl="1"/>
            <a:r>
              <a:rPr lang="en-US" dirty="0"/>
              <a:t>Allowed revenues are adjusted each year</a:t>
            </a:r>
          </a:p>
          <a:p>
            <a:pPr lvl="1"/>
            <a:r>
              <a:rPr lang="en-US" dirty="0"/>
              <a:t>Quantities are forecast and are exogenous</a:t>
            </a:r>
          </a:p>
          <a:p>
            <a:pPr lvl="1"/>
            <a:r>
              <a:rPr lang="en-US" dirty="0"/>
              <a:t>Prices are proposed based on these quantities to produce a compliant revenue outcome</a:t>
            </a:r>
          </a:p>
          <a:p>
            <a:r>
              <a:rPr lang="en-US" dirty="0"/>
              <a:t>Where there is no revenue movement between years, prices will still vary as a result of changing quantities</a:t>
            </a:r>
          </a:p>
          <a:p>
            <a:endParaRPr lang="en-US" dirty="0"/>
          </a:p>
          <a:p>
            <a:endParaRPr lang="en-US" dirty="0"/>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53543"/>
            <a:ext cx="8005934" cy="1295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Q and D factors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404544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1FFB7-177E-41E0-B6ED-E244202D58EA}"/>
              </a:ext>
            </a:extLst>
          </p:cNvPr>
          <p:cNvSpPr/>
          <p:nvPr/>
        </p:nvSpPr>
        <p:spPr>
          <a:xfrm>
            <a:off x="0" y="3"/>
            <a:ext cx="12192000" cy="63683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Content Placeholder 2">
            <a:extLst>
              <a:ext uri="{FF2B5EF4-FFF2-40B4-BE49-F238E27FC236}">
                <a16:creationId xmlns:a16="http://schemas.microsoft.com/office/drawing/2014/main" id="{5CF8A5F1-098D-465B-9FAE-36047DABB50D}"/>
              </a:ext>
            </a:extLst>
          </p:cNvPr>
          <p:cNvSpPr txBox="1">
            <a:spLocks/>
          </p:cNvSpPr>
          <p:nvPr/>
        </p:nvSpPr>
        <p:spPr>
          <a:xfrm>
            <a:off x="1250829" y="1570066"/>
            <a:ext cx="6038492"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Scenario example</a:t>
            </a:r>
          </a:p>
          <a:p>
            <a:r>
              <a:rPr lang="en-US" dirty="0"/>
              <a:t>Total revenue is constant 		</a:t>
            </a:r>
          </a:p>
          <a:p>
            <a:r>
              <a:rPr lang="en-US" dirty="0"/>
              <a:t>Quantities decrease by 10% equally	</a:t>
            </a:r>
          </a:p>
          <a:p>
            <a:r>
              <a:rPr lang="en-US" dirty="0"/>
              <a:t>Prices must increase to meet total revenue	</a:t>
            </a:r>
            <a:endParaRPr lang="en-AU" dirty="0">
              <a:ea typeface="Cambria Math" panose="02040503050406030204" pitchFamily="18" charset="0"/>
            </a:endParaRPr>
          </a:p>
          <a:p>
            <a:endParaRPr lang="en-US" dirty="0"/>
          </a:p>
          <a:p>
            <a:r>
              <a:rPr lang="en-US" dirty="0"/>
              <a:t>If quantities </a:t>
            </a:r>
            <a:r>
              <a:rPr lang="en-US" u="sng" dirty="0"/>
              <a:t>are not</a:t>
            </a:r>
            <a:r>
              <a:rPr lang="en-US" dirty="0"/>
              <a:t> accounted for, the permissible percentage under the side constraint mechanism is 2%</a:t>
            </a:r>
          </a:p>
          <a:p>
            <a:r>
              <a:rPr lang="en-US" dirty="0"/>
              <a:t>Equal price movements, using fixed quantities, provides equal weighted average revenue movements</a:t>
            </a:r>
          </a:p>
          <a:p>
            <a:r>
              <a:rPr lang="en-US" dirty="0"/>
              <a:t>Movement </a:t>
            </a:r>
            <a:r>
              <a:rPr lang="en-US" u="sng" dirty="0"/>
              <a:t>exceeds</a:t>
            </a:r>
            <a:r>
              <a:rPr lang="en-US" dirty="0"/>
              <a:t> permissible percentage</a:t>
            </a:r>
          </a:p>
          <a:p>
            <a:endParaRPr lang="en-US" dirty="0"/>
          </a:p>
          <a:p>
            <a:r>
              <a:rPr lang="en-US" dirty="0"/>
              <a:t>If prices were restricted to 102% movement, only 91.8% of allowed revenue could be recovered</a:t>
            </a:r>
          </a:p>
          <a:p>
            <a:r>
              <a:rPr lang="en-US" dirty="0"/>
              <a:t>If quantities decrease by more than 2%, a DNSP can not recover the allowed revenue</a:t>
            </a:r>
          </a:p>
        </p:txBody>
      </p:sp>
      <p:sp>
        <p:nvSpPr>
          <p:cNvPr id="5" name="Title 1">
            <a:extLst>
              <a:ext uri="{FF2B5EF4-FFF2-40B4-BE49-F238E27FC236}">
                <a16:creationId xmlns:a16="http://schemas.microsoft.com/office/drawing/2014/main" id="{4B2CE86E-1756-4662-B395-D85454141036}"/>
              </a:ext>
            </a:extLst>
          </p:cNvPr>
          <p:cNvSpPr txBox="1">
            <a:spLocks noGrp="1"/>
          </p:cNvSpPr>
          <p:nvPr>
            <p:ph type="title" idx="4294967295"/>
          </p:nvPr>
        </p:nvSpPr>
        <p:spPr>
          <a:xfrm>
            <a:off x="1790962" y="153543"/>
            <a:ext cx="8005934" cy="1295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j-lt"/>
                <a:ea typeface="+mj-ea"/>
                <a:cs typeface="+mj-cs"/>
              </a:rPr>
              <a:t>Q and D factors</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9808A17-8A30-4CB3-990E-79464259DE44}"/>
                  </a:ext>
                </a:extLst>
              </p:cNvPr>
              <p:cNvSpPr txBox="1">
                <a:spLocks/>
              </p:cNvSpPr>
              <p:nvPr/>
            </p:nvSpPr>
            <p:spPr>
              <a:xfrm>
                <a:off x="7289320" y="1570066"/>
                <a:ext cx="4649637" cy="4351338"/>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spcAft>
                    <a:spcPts val="0"/>
                  </a:spcAft>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𝑇𝐴𝑅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oMath>
                </a14:m>
                <a:endParaRPr lang="en-US" dirty="0"/>
              </a:p>
              <a:p>
                <a:pPr marL="0" indent="0">
                  <a:spcAft>
                    <a:spcPts val="0"/>
                  </a:spcAft>
                  <a:buNone/>
                </a:pPr>
                <a:r>
                  <a:rPr lang="en-US" dirty="0"/>
                  <a:t>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sub>
                      <m:sup>
                        <m:r>
                          <a:rPr lang="en-AU" b="0" i="1" smtClean="0">
                            <a:latin typeface="Cambria Math" panose="02040503050406030204" pitchFamily="18" charset="0"/>
                          </a:rPr>
                          <m:t>𝑖𝑗</m:t>
                        </m:r>
                      </m:sup>
                    </m:sSubSup>
                    <m:r>
                      <a:rPr lang="en-AU" b="0" i="1" smtClean="0">
                        <a:latin typeface="Cambria Math" panose="02040503050406030204" pitchFamily="18" charset="0"/>
                      </a:rPr>
                      <m:t>=0.9</m:t>
                    </m:r>
                    <m:r>
                      <a:rPr lang="en-AU" b="0" i="1" smtClean="0">
                        <a:latin typeface="Cambria Math" panose="02040503050406030204" pitchFamily="18" charset="0"/>
                        <a:ea typeface="Cambria Math" panose="02040503050406030204" pitchFamily="18" charset="0"/>
                      </a:rPr>
                      <m:t>×</m:t>
                    </m:r>
                    <m:sSubSup>
                      <m:sSubSupPr>
                        <m:ctrlPr>
                          <a:rPr lang="en-AU" b="0"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𝑞</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𝑖𝑗</m:t>
                        </m:r>
                      </m:sup>
                    </m:sSubSup>
                  </m:oMath>
                </a14:m>
                <a:endParaRPr lang="en-US" dirty="0"/>
              </a:p>
              <a:p>
                <a:pPr marL="0" indent="0">
                  <a:spcAft>
                    <a:spcPts val="0"/>
                  </a:spcAft>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AU" b="0" i="1" smtClean="0">
                            <a:latin typeface="Cambria Math" panose="02040503050406030204" pitchFamily="18" charset="0"/>
                          </a:rPr>
                          <m:t>𝑝</m:t>
                        </m:r>
                      </m:e>
                      <m:sub>
                        <m:r>
                          <a:rPr lang="en-AU" b="0" i="1" smtClean="0">
                            <a:latin typeface="Cambria Math" panose="02040503050406030204" pitchFamily="18" charset="0"/>
                          </a:rPr>
                          <m:t>𝑡</m:t>
                        </m:r>
                      </m:sub>
                      <m:sup>
                        <m:r>
                          <a:rPr lang="en-AU" b="0" i="1" smtClean="0">
                            <a:latin typeface="Cambria Math" panose="02040503050406030204" pitchFamily="18" charset="0"/>
                          </a:rPr>
                          <m:t>𝑖𝑗</m:t>
                        </m:r>
                      </m:sup>
                    </m:sSubSup>
                    <m:r>
                      <a:rPr lang="en-AU" b="0" i="1" smtClean="0">
                        <a:latin typeface="Cambria Math" panose="02040503050406030204" pitchFamily="18" charset="0"/>
                      </a:rPr>
                      <m:t>=1.1</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1</m:t>
                        </m:r>
                      </m:e>
                    </m:acc>
                    <m:r>
                      <a:rPr lang="en-US" i="1" smtClean="0">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𝑝</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𝑖</m:t>
                        </m:r>
                      </m:sup>
                    </m:sSubSup>
                  </m:oMath>
                </a14:m>
                <a:endParaRPr lang="en-AU" dirty="0">
                  <a:ea typeface="Cambria Math" panose="02040503050406030204" pitchFamily="18" charset="0"/>
                </a:endParaRPr>
              </a:p>
              <a:p>
                <a:endParaRPr lang="en-US" dirty="0"/>
              </a:p>
              <a:p>
                <a:pPr marL="0" indent="0">
                  <a:spcBef>
                    <a:spcPts val="1200"/>
                  </a:spcBef>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𝑇𝐴𝑅</m:t>
                        </m:r>
                      </m:e>
                      <m:sub>
                        <m:r>
                          <a:rPr lang="en-AU" b="0" i="1" smtClean="0">
                            <a:latin typeface="Cambria Math" panose="02040503050406030204" pitchFamily="18" charset="0"/>
                            <a:ea typeface="Cambria Math" panose="02040503050406030204" pitchFamily="18" charset="0"/>
                          </a:rPr>
                          <m:t>𝑡</m:t>
                        </m:r>
                      </m:sub>
                    </m:sSub>
                    <m:r>
                      <a:rPr lang="en-AU" b="0" i="1" smtClean="0">
                        <a:latin typeface="Cambria Math" panose="02040503050406030204" pitchFamily="18" charset="0"/>
                        <a:ea typeface="Cambria Math" panose="02040503050406030204" pitchFamily="18" charset="0"/>
                      </a:rPr>
                      <m:t>+2%=100%+2%=102%</m:t>
                    </m:r>
                  </m:oMath>
                </a14:m>
                <a:endParaRPr lang="en-US" dirty="0"/>
              </a:p>
              <a:p>
                <a:pPr marL="0" indent="0">
                  <a:spcBef>
                    <a:spcPts val="1800"/>
                  </a:spcBef>
                  <a:spcAft>
                    <a:spcPts val="1000"/>
                  </a:spcAft>
                  <a:buNone/>
                </a:pPr>
                <a:r>
                  <a:rPr lang="en-US" dirty="0"/>
                  <a:t>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AU" b="0" i="1" smtClean="0">
                                <a:latin typeface="Cambria Math" panose="02040503050406030204" pitchFamily="18" charset="0"/>
                              </a:rPr>
                              <m:t>𝑆𝐶𝑅</m:t>
                            </m:r>
                          </m:e>
                          <m:sub>
                            <m:r>
                              <a:rPr lang="en-AU" b="0" i="1" smtClean="0">
                                <a:latin typeface="Cambria Math" panose="02040503050406030204" pitchFamily="18" charset="0"/>
                              </a:rPr>
                              <m:t>𝑡</m:t>
                            </m:r>
                            <m:r>
                              <a:rPr lang="en-AU" b="0" i="1" smtClean="0">
                                <a:latin typeface="Cambria Math" panose="02040503050406030204" pitchFamily="18" charset="0"/>
                              </a:rPr>
                              <m:t>−1</m:t>
                            </m:r>
                          </m:sub>
                        </m:sSub>
                      </m:den>
                    </m:f>
                    <m:r>
                      <a:rPr lang="en-US" i="1" smtClean="0">
                        <a:latin typeface="Cambria Math" panose="02040503050406030204" pitchFamily="18" charset="0"/>
                        <a:ea typeface="Cambria Math" panose="02040503050406030204" pitchFamily="18" charset="0"/>
                      </a:rPr>
                      <m:t>=</m:t>
                    </m:r>
                    <m:r>
                      <a:rPr lang="en-AU" i="1">
                        <a:latin typeface="Cambria Math" panose="02040503050406030204" pitchFamily="18" charset="0"/>
                      </a:rPr>
                      <m:t>11</m:t>
                    </m:r>
                    <m:r>
                      <a:rPr lang="en-AU" b="0" i="1" smtClean="0">
                        <a:latin typeface="Cambria Math" panose="02040503050406030204" pitchFamily="18" charset="0"/>
                      </a:rPr>
                      <m:t>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1"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r>
                      <a:rPr lang="en-AU" i="1" smtClean="0">
                        <a:latin typeface="Cambria Math" panose="02040503050406030204" pitchFamily="18" charset="0"/>
                      </a:rPr>
                      <m:t>11</m:t>
                    </m:r>
                    <m:r>
                      <a:rPr lang="en-AU" b="0" i="1" smtClean="0">
                        <a:latin typeface="Cambria Math" panose="02040503050406030204" pitchFamily="18" charset="0"/>
                      </a:rPr>
                      <m:t>1.1</m:t>
                    </m:r>
                    <m:acc>
                      <m:accPr>
                        <m:chr m:val="̇"/>
                        <m:ctrlPr>
                          <a:rPr lang="en-AU" i="1">
                            <a:latin typeface="Cambria Math" panose="02040503050406030204" pitchFamily="18" charset="0"/>
                          </a:rPr>
                        </m:ctrlPr>
                      </m:accPr>
                      <m:e>
                        <m:r>
                          <a:rPr lang="en-AU" i="1">
                            <a:latin typeface="Cambria Math" panose="02040503050406030204" pitchFamily="18" charset="0"/>
                          </a:rPr>
                          <m:t>1</m:t>
                        </m:r>
                      </m:e>
                    </m:acc>
                    <m:r>
                      <a:rPr lang="en-AU" b="0" i="0"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&gt;102%</m:t>
                    </m:r>
                  </m:oMath>
                </a14:m>
                <a:endParaRPr lang="en-US" dirty="0"/>
              </a:p>
              <a:p>
                <a:pPr marL="0" indent="0">
                  <a:buNone/>
                </a:pPr>
                <a:endParaRPr lang="en-US" dirty="0"/>
              </a:p>
              <a:p>
                <a:pPr marL="0" indent="0">
                  <a:spcBef>
                    <a:spcPts val="0"/>
                  </a:spcBef>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𝑅𝑒𝑣</m:t>
                        </m:r>
                      </m:e>
                      <m:sub>
                        <m:r>
                          <a:rPr lang="en-AU" b="0" i="1" smtClean="0">
                            <a:latin typeface="Cambria Math" panose="02040503050406030204" pitchFamily="18" charset="0"/>
                          </a:rPr>
                          <m:t>𝑡</m:t>
                        </m:r>
                      </m:sub>
                    </m:sSub>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𝑞</m:t>
                        </m:r>
                      </m:e>
                      <m:sub>
                        <m:r>
                          <a:rPr lang="en-AU" b="0" i="1" smtClean="0">
                            <a:latin typeface="Cambria Math" panose="02040503050406030204" pitchFamily="18" charset="0"/>
                          </a:rPr>
                          <m:t>𝑡</m:t>
                        </m:r>
                      </m:sub>
                      <m:sup>
                        <m:r>
                          <a:rPr lang="en-AU" b="0" i="1" smtClean="0">
                            <a:latin typeface="Cambria Math" panose="02040503050406030204" pitchFamily="18" charset="0"/>
                          </a:rPr>
                          <m:t>𝑖𝑗</m:t>
                        </m:r>
                      </m:sup>
                    </m:sSubSup>
                    <m:r>
                      <a:rPr lang="en-AU" b="0" i="1" smtClean="0">
                        <a:latin typeface="Cambria Math" panose="02040503050406030204" pitchFamily="18" charset="0"/>
                        <a:ea typeface="Cambria Math" panose="02040503050406030204" pitchFamily="18" charset="0"/>
                      </a:rPr>
                      <m:t>×</m:t>
                    </m:r>
                    <m:sSubSup>
                      <m:sSubSupPr>
                        <m:ctrlPr>
                          <a:rPr lang="en-AU" b="0"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𝑝</m:t>
                        </m:r>
                      </m:e>
                      <m:sub>
                        <m:r>
                          <a:rPr lang="en-AU" b="0" i="1" smtClean="0">
                            <a:latin typeface="Cambria Math" panose="02040503050406030204" pitchFamily="18" charset="0"/>
                            <a:ea typeface="Cambria Math" panose="02040503050406030204" pitchFamily="18" charset="0"/>
                          </a:rPr>
                          <m:t>𝑡</m:t>
                        </m:r>
                      </m:sub>
                      <m:sup>
                        <m:r>
                          <a:rPr lang="en-AU" b="0" i="1" smtClean="0">
                            <a:latin typeface="Cambria Math" panose="02040503050406030204" pitchFamily="18" charset="0"/>
                            <a:ea typeface="Cambria Math" panose="02040503050406030204" pitchFamily="18" charset="0"/>
                          </a:rPr>
                          <m:t>𝑖𝑗</m:t>
                        </m:r>
                      </m:sup>
                    </m:sSubSup>
                    <m:r>
                      <a:rPr lang="en-AU" b="0" i="1" smtClean="0">
                        <a:latin typeface="Cambria Math" panose="02040503050406030204" pitchFamily="18" charset="0"/>
                        <a:ea typeface="Cambria Math" panose="02040503050406030204" pitchFamily="18" charset="0"/>
                      </a:rPr>
                      <m:t>=0.9×</m:t>
                    </m:r>
                    <m:sSubSup>
                      <m:sSubSupPr>
                        <m:ctrlPr>
                          <a:rPr lang="en-AU" b="0"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𝑞</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𝑖𝑗</m:t>
                        </m:r>
                      </m:sup>
                    </m:sSubSup>
                    <m:r>
                      <a:rPr lang="en-AU" b="0" i="1" smtClean="0">
                        <a:latin typeface="Cambria Math" panose="02040503050406030204" pitchFamily="18" charset="0"/>
                        <a:ea typeface="Cambria Math" panose="02040503050406030204" pitchFamily="18" charset="0"/>
                      </a:rPr>
                      <m:t>×1.02×</m:t>
                    </m:r>
                    <m:sSubSup>
                      <m:sSubSupPr>
                        <m:ctrlPr>
                          <a:rPr lang="en-AU" b="0" i="1" smtClean="0">
                            <a:latin typeface="Cambria Math" panose="02040503050406030204" pitchFamily="18" charset="0"/>
                            <a:ea typeface="Cambria Math" panose="02040503050406030204" pitchFamily="18" charset="0"/>
                          </a:rPr>
                        </m:ctrlPr>
                      </m:sSubSupPr>
                      <m:e>
                        <m:r>
                          <a:rPr lang="en-AU" b="0" i="1" smtClean="0">
                            <a:latin typeface="Cambria Math" panose="02040503050406030204" pitchFamily="18" charset="0"/>
                            <a:ea typeface="Cambria Math" panose="02040503050406030204" pitchFamily="18" charset="0"/>
                          </a:rPr>
                          <m:t>𝑝</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𝑖𝑗</m:t>
                        </m:r>
                      </m:sup>
                    </m:sSubSup>
                  </m:oMath>
                </a14:m>
                <a:endParaRPr lang="en-US" dirty="0"/>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𝑅𝑒𝑣</m:t>
                        </m:r>
                      </m:e>
                      <m:sub>
                        <m:r>
                          <a:rPr lang="en-AU" b="0" i="1" smtClean="0">
                            <a:latin typeface="Cambria Math" panose="02040503050406030204" pitchFamily="18" charset="0"/>
                          </a:rPr>
                          <m:t>𝑡</m:t>
                        </m:r>
                      </m:sub>
                    </m:sSub>
                    <m:r>
                      <a:rPr lang="en-AU" b="0" i="1" smtClean="0">
                        <a:latin typeface="Cambria Math" panose="02040503050406030204" pitchFamily="18" charset="0"/>
                      </a:rPr>
                      <m:t>=0.918</m:t>
                    </m:r>
                    <m:r>
                      <a:rPr lang="en-AU" b="0" i="1" smtClean="0">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𝑇𝐴𝑅</m:t>
                        </m:r>
                      </m:e>
                      <m:sub>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m:t>
                        </m:r>
                      </m:sub>
                    </m:sSub>
                    <m:r>
                      <a:rPr lang="en-AU" b="0" i="1" smtClean="0">
                        <a:latin typeface="Cambria Math" panose="02040503050406030204" pitchFamily="18" charset="0"/>
                        <a:ea typeface="Cambria Math" panose="02040503050406030204" pitchFamily="18" charset="0"/>
                      </a:rPr>
                      <m:t>=0.918×</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𝑇𝐴𝑅</m:t>
                        </m:r>
                      </m:e>
                      <m:sub>
                        <m:r>
                          <a:rPr lang="en-AU" b="0" i="1" smtClean="0">
                            <a:latin typeface="Cambria Math" panose="02040503050406030204" pitchFamily="18" charset="0"/>
                            <a:ea typeface="Cambria Math" panose="02040503050406030204" pitchFamily="18" charset="0"/>
                          </a:rPr>
                          <m:t>𝑡</m:t>
                        </m:r>
                      </m:sub>
                    </m:sSub>
                  </m:oMath>
                </a14:m>
                <a:endParaRPr lang="en-US" dirty="0"/>
              </a:p>
            </p:txBody>
          </p:sp>
        </mc:Choice>
        <mc:Fallback xmlns="">
          <p:sp>
            <p:nvSpPr>
              <p:cNvPr id="6" name="Content Placeholder 2">
                <a:extLst>
                  <a:ext uri="{FF2B5EF4-FFF2-40B4-BE49-F238E27FC236}">
                    <a16:creationId xmlns:a16="http://schemas.microsoft.com/office/drawing/2014/main" id="{E9808A17-8A30-4CB3-990E-79464259DE44}"/>
                  </a:ext>
                </a:extLst>
              </p:cNvPr>
              <p:cNvSpPr txBox="1">
                <a:spLocks noRot="1" noChangeAspect="1" noMove="1" noResize="1" noEditPoints="1" noAdjustHandles="1" noChangeArrowheads="1" noChangeShapeType="1" noTextEdit="1"/>
              </p:cNvSpPr>
              <p:nvPr/>
            </p:nvSpPr>
            <p:spPr>
              <a:xfrm>
                <a:off x="7289320" y="1570066"/>
                <a:ext cx="4649637" cy="4351338"/>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52840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ER primary colour palette">
      <a:dk1>
        <a:srgbClr val="000000"/>
      </a:dk1>
      <a:lt1>
        <a:srgbClr val="FFFFFF"/>
      </a:lt1>
      <a:dk2>
        <a:srgbClr val="44546A"/>
      </a:dk2>
      <a:lt2>
        <a:srgbClr val="E7E6E6"/>
      </a:lt2>
      <a:accent1>
        <a:srgbClr val="303F51"/>
      </a:accent1>
      <a:accent2>
        <a:srgbClr val="E0601F"/>
      </a:accent2>
      <a:accent3>
        <a:srgbClr val="554741"/>
      </a:accent3>
      <a:accent4>
        <a:srgbClr val="89B3CE"/>
      </a:accent4>
      <a:accent5>
        <a:srgbClr val="5F9E88"/>
      </a:accent5>
      <a:accent6>
        <a:srgbClr val="919191"/>
      </a:accent6>
      <a:hlink>
        <a:srgbClr val="5D95CA"/>
      </a:hlink>
      <a:folHlink>
        <a:srgbClr val="3863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l_AER PowerPoint_Image Rich16x9.pptx" id="{6BAD7476-A6BE-4002-A3FB-1BA57101A9CE}" vid="{D41C77B3-497B-46F6-BD23-381D7699CB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AER PowerPoint Image Rich16x9</Template>
  <TotalTime>8829</TotalTime>
  <Words>2151</Words>
  <Application>Microsoft Office PowerPoint</Application>
  <PresentationFormat>Widescreen</PresentationFormat>
  <Paragraphs>237</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Helvetica</vt:lpstr>
      <vt:lpstr>Office Theme</vt:lpstr>
      <vt:lpstr>Annual Pricing Process Review</vt:lpstr>
      <vt:lpstr>Acknowledgement of Country</vt:lpstr>
      <vt:lpstr>Agenda/Contents</vt:lpstr>
      <vt:lpstr>Side constraint mechanism – overview</vt:lpstr>
      <vt:lpstr>Side constraint mechanism – overview</vt:lpstr>
      <vt:lpstr>Side constraint mechanism – overview</vt:lpstr>
      <vt:lpstr>Q and D factors</vt:lpstr>
      <vt:lpstr>Q and D factors</vt:lpstr>
      <vt:lpstr>Q and D factors</vt:lpstr>
      <vt:lpstr>Q and D factors</vt:lpstr>
      <vt:lpstr>Q and D factors</vt:lpstr>
      <vt:lpstr>New/trial tariff treatment</vt:lpstr>
      <vt:lpstr>New/trial tariff treatment</vt:lpstr>
      <vt:lpstr>New/trial tariff treatment</vt:lpstr>
      <vt:lpstr>New/trial tariff treatment</vt:lpstr>
      <vt:lpstr>New/trial tariff treatment</vt:lpstr>
      <vt:lpstr>General feedback</vt:lpstr>
      <vt:lpstr>Scenario analysis</vt:lpstr>
      <vt:lpstr>Scenario analysis</vt:lpstr>
      <vt:lpstr>Scenario analysis</vt:lpstr>
      <vt:lpstr>Scenario analysis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workshop - 21 September 2022</dc:title>
  <dc:creator>Dale, Daniel</dc:creator>
  <cp:lastModifiedBy>Dale, Daniel</cp:lastModifiedBy>
  <cp:revision>24</cp:revision>
  <dcterms:created xsi:type="dcterms:W3CDTF">2022-09-16T04:54:15Z</dcterms:created>
  <dcterms:modified xsi:type="dcterms:W3CDTF">2022-09-27T05:53:01Z</dcterms:modified>
</cp:coreProperties>
</file>