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82" r:id="rId4"/>
    <p:sldId id="265" r:id="rId5"/>
    <p:sldId id="263" r:id="rId6"/>
    <p:sldId id="280" r:id="rId7"/>
    <p:sldId id="288" r:id="rId8"/>
    <p:sldId id="272" r:id="rId9"/>
    <p:sldId id="287" r:id="rId10"/>
    <p:sldId id="277" r:id="rId11"/>
    <p:sldId id="286" r:id="rId12"/>
    <p:sldId id="260" r:id="rId13"/>
    <p:sldId id="259" r:id="rId14"/>
    <p:sldId id="283" r:id="rId15"/>
    <p:sldId id="258" r:id="rId16"/>
    <p:sldId id="285" r:id="rId17"/>
    <p:sldId id="267" r:id="rId18"/>
    <p:sldId id="273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5B35"/>
    <a:srgbClr val="706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480" autoAdjust="0"/>
    <p:restoredTop sz="89784" autoAdjust="0"/>
  </p:normalViewPr>
  <p:slideViewPr>
    <p:cSldViewPr>
      <p:cViewPr>
        <p:scale>
          <a:sx n="100" d="100"/>
          <a:sy n="100" d="100"/>
        </p:scale>
        <p:origin x="-281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3AE1B-B5C8-4C69-A30D-BFD9BE06E545}" type="datetimeFigureOut">
              <a:rPr lang="en-AU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917903-5253-455D-AA1D-A98BB4EE678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422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270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3710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7393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5002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869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518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7732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954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22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38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304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2512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6885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439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051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0517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9683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666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BF9160-B138-45B0-AAB0-3EB279DB82AC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6B6E2E-B65C-4278-8DF2-9CDF85C26F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24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7A97-1B96-4B99-A781-17867324B883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458C-3521-4535-AA86-6C18A38FE0D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958C-E4AA-4DB2-8680-68974E476FB7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2ED8-1EB6-428E-9E00-CFD34D4F2AE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A9CD6-B307-4878-9708-5975E169CCAB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508F-01E7-4C0A-83DF-63607325541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7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5B9CA-7930-4B44-AD62-A9A80CCC5169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855CA-F1C0-49D0-9BDC-52568B1C04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3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E662-704D-4161-B745-C73E60C9ADD6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C4D6-7941-458D-8FBB-2A3B23952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8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1AA3-F10B-41F2-9D26-A45EB072CA1A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ECF6-5B60-4B7A-87FC-A53AE16539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57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ABE7-151A-402C-BFA1-19825CA4DDFB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837D-F848-4BD8-AAF8-994FD18FFE4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9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77100B-3764-4C47-902B-E43CA44EB133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473046-75EC-42BF-B339-609EBB67E4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0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3CDE-4387-42BC-A836-7EFB4618E13B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D04B-3042-406C-900C-A79F63D7939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335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313F8-4E0D-490B-996D-3425F5983B63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7E080-5935-43C5-9474-66F8E492B47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10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C115CD-88DC-4EF4-9056-BABC055A28A9}" type="datetime1">
              <a:rPr lang="en-AU" smtClean="0"/>
              <a:pPr>
                <a:defRPr/>
              </a:pPr>
              <a:t>12/12/2014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E9C80C-A2AE-4305-9C85-85EABC5EF1C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9" r:id="rId2"/>
    <p:sldLayoutId id="2147483957" r:id="rId3"/>
    <p:sldLayoutId id="2147483950" r:id="rId4"/>
    <p:sldLayoutId id="2147483951" r:id="rId5"/>
    <p:sldLayoutId id="2147483952" r:id="rId6"/>
    <p:sldLayoutId id="2147483958" r:id="rId7"/>
    <p:sldLayoutId id="2147483953" r:id="rId8"/>
    <p:sldLayoutId id="2147483959" r:id="rId9"/>
    <p:sldLayoutId id="2147483954" r:id="rId10"/>
    <p:sldLayoutId id="21474839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Pre-determination conference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decision: TasNetworks transmission determination</a:t>
            </a:r>
          </a:p>
          <a:p>
            <a:pPr algn="ctr"/>
            <a:endParaRPr lang="en-A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 December 2014</a:t>
            </a:r>
          </a:p>
          <a:p>
            <a:pPr algn="ctr"/>
            <a:endParaRPr lang="en-A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A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 and impact on price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2000" dirty="0" smtClean="0"/>
              <a:t>Estimated </a:t>
            </a:r>
            <a:r>
              <a:rPr lang="en-AU" sz="2000" dirty="0"/>
              <a:t>impact </a:t>
            </a:r>
            <a:r>
              <a:rPr lang="en-AU" sz="2000" dirty="0" smtClean="0"/>
              <a:t>on </a:t>
            </a:r>
            <a:r>
              <a:rPr lang="en-AU" sz="2000" dirty="0"/>
              <a:t>the average annual electricity bills </a:t>
            </a:r>
            <a:r>
              <a:rPr lang="en-AU" sz="2000" dirty="0" smtClean="0"/>
              <a:t>in Tasmania </a:t>
            </a:r>
            <a:r>
              <a:rPr lang="en-AU" sz="2000" dirty="0"/>
              <a:t>over </a:t>
            </a:r>
            <a:r>
              <a:rPr lang="en-AU" sz="2000" dirty="0" smtClean="0"/>
              <a:t>2014-19 </a:t>
            </a:r>
            <a:r>
              <a:rPr lang="en-AU" sz="2000" dirty="0"/>
              <a:t>($ nominal)</a:t>
            </a:r>
            <a:endParaRPr lang="en-AU" altLang="en-US" sz="2000" dirty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85995"/>
              </p:ext>
            </p:extLst>
          </p:nvPr>
        </p:nvGraphicFramePr>
        <p:xfrm>
          <a:off x="467544" y="2060848"/>
          <a:ext cx="8064896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0649"/>
                <a:gridCol w="1047704"/>
                <a:gridCol w="1080120"/>
                <a:gridCol w="1080120"/>
                <a:gridCol w="864096"/>
                <a:gridCol w="864096"/>
                <a:gridCol w="1008111"/>
              </a:tblGrid>
              <a:tr h="25479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>
                          <a:effectLst/>
                        </a:rPr>
                        <a:t>2013–14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>
                          <a:effectLst/>
                        </a:rPr>
                        <a:t>2014–15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>
                          <a:effectLst/>
                        </a:rPr>
                        <a:t>2015–16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>
                          <a:effectLst/>
                        </a:rPr>
                        <a:t>2016–17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>
                          <a:effectLst/>
                        </a:rPr>
                        <a:t>2017–18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A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30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Residential 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annual </a:t>
                      </a:r>
                      <a:r>
                        <a:rPr lang="en-AU" sz="1400" dirty="0" smtClean="0">
                          <a:effectLst/>
                          <a:latin typeface="+mn-lt"/>
                        </a:rPr>
                        <a:t>bill </a:t>
                      </a:r>
                      <a:r>
                        <a:rPr lang="en-AU" sz="1400" baseline="30000" dirty="0" smtClean="0">
                          <a:effectLst/>
                          <a:latin typeface="+mn-lt"/>
                        </a:rPr>
                        <a:t>a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2,256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2,210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2,201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2,203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2,206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2,208</a:t>
                      </a:r>
                      <a:endParaRPr kumimoji="0"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Annual change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 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–46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–2%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–10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–0.4%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0.1%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0.1%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4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en-AU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7329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Small business 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annual </a:t>
                      </a:r>
                      <a:r>
                        <a:rPr lang="en-AU" sz="1400" dirty="0" smtClean="0">
                          <a:effectLst/>
                          <a:latin typeface="+mn-lt"/>
                        </a:rPr>
                        <a:t>bill </a:t>
                      </a:r>
                      <a:r>
                        <a:rPr lang="en-AU" sz="1400" baseline="30000" dirty="0" smtClean="0">
                          <a:effectLst/>
                          <a:latin typeface="+mn-lt"/>
                        </a:rPr>
                        <a:t>b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3,782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3,705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3,688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3,692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</a:rPr>
                        <a:t>3,696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3,701</a:t>
                      </a:r>
                      <a:endParaRPr kumimoji="0"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8288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Annual change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 </a:t>
                      </a:r>
                      <a:endParaRPr lang="en-A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–77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–2%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–16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–0.4%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0.1%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i="1" dirty="0" smtClean="0">
                          <a:effectLst/>
                          <a:latin typeface="+mn-lt"/>
                        </a:rPr>
                        <a:t>0.1%</a:t>
                      </a:r>
                      <a:endParaRPr lang="en-AU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4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algn="r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kumimoji="0" lang="en-AU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en-AU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1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drivers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AU" sz="1500" b="1" dirty="0" smtClean="0"/>
              <a:t>Improving </a:t>
            </a:r>
            <a:r>
              <a:rPr lang="en-AU" sz="1500" b="1" dirty="0"/>
              <a:t>financial market </a:t>
            </a:r>
            <a:r>
              <a:rPr lang="en-AU" sz="1500" b="1" dirty="0" smtClean="0"/>
              <a:t>conditions </a:t>
            </a:r>
            <a:r>
              <a:rPr lang="en-AU" sz="1500" dirty="0" smtClean="0"/>
              <a:t>– Previous </a:t>
            </a:r>
            <a:r>
              <a:rPr lang="en-AU" sz="1500" dirty="0"/>
              <a:t>decisions reflected uncertainty, global financial crisis. Interest rates and risk premiums are now materially lower</a:t>
            </a:r>
            <a:r>
              <a:rPr lang="en-AU" sz="1500" dirty="0" smtClean="0"/>
              <a:t>.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AU" sz="1500" dirty="0" smtClean="0"/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AU" sz="1500" b="1" dirty="0" smtClean="0"/>
              <a:t>Lower regulatory asset base </a:t>
            </a:r>
            <a:r>
              <a:rPr lang="en-AU" sz="1500" dirty="0" smtClean="0"/>
              <a:t>– TasNetworks  spent lower actual capex in previous period, leading to lower opening RAB for this period and lower future revenue requirements.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AU" sz="1500" dirty="0" smtClean="0"/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AU" sz="1500" b="1" dirty="0" smtClean="0"/>
              <a:t>Capex in previous period </a:t>
            </a:r>
            <a:r>
              <a:rPr lang="en-AU" sz="1500" dirty="0" smtClean="0"/>
              <a:t>– Asset renewal program: maintenance-intensive assets replaced with modern, less maintenance-intensive assets. Lower repex and maintenance expenditure in 2014-19.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AU" sz="1500" dirty="0" smtClean="0"/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AU" sz="1500" b="1" dirty="0" smtClean="0"/>
              <a:t>Lower demand</a:t>
            </a:r>
            <a:r>
              <a:rPr lang="en-AU" sz="1500" dirty="0" smtClean="0"/>
              <a:t> – System peak demand in TAS decreased in previous period, and forecast to grow this period by only 1.2 per cent annually. Two major augex projects deferred.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AU" sz="1500" dirty="0" smtClean="0"/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AU" sz="1500" b="1" dirty="0" smtClean="0"/>
              <a:t>Efficiency improvements</a:t>
            </a:r>
            <a:r>
              <a:rPr lang="en-AU" sz="1500" dirty="0" smtClean="0"/>
              <a:t> – due to the Aurora and Transend merger</a:t>
            </a:r>
            <a:endParaRPr lang="en-AU" sz="1500" dirty="0"/>
          </a:p>
          <a:p>
            <a:pPr marL="0" indent="0" eaLnBrk="1" hangingPunct="1">
              <a:buNone/>
            </a:pPr>
            <a:endParaRPr lang="en-AU" altLang="en-US" sz="1800" dirty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03" y="476672"/>
            <a:ext cx="8183563" cy="575469"/>
          </a:xfrm>
        </p:spPr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AER draft decision - Rate of return (nominal)</a:t>
            </a:r>
            <a:endParaRPr lang="en-AU" sz="24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24204" y="1052736"/>
            <a:ext cx="8183562" cy="4248472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93989"/>
              </p:ext>
            </p:extLst>
          </p:nvPr>
        </p:nvGraphicFramePr>
        <p:xfrm>
          <a:off x="979581" y="1052736"/>
          <a:ext cx="7272808" cy="3958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423"/>
                <a:gridCol w="1561851"/>
                <a:gridCol w="1695496"/>
                <a:gridCol w="1476038"/>
              </a:tblGrid>
              <a:tr h="20628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Char char="%1"/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2009–14</a:t>
                      </a:r>
                      <a:r>
                        <a:rPr lang="en-AU" sz="900" dirty="0">
                          <a:effectLst/>
                        </a:rPr>
                        <a:t/>
                      </a:r>
                      <a:br>
                        <a:rPr lang="en-AU" sz="900" dirty="0">
                          <a:effectLst/>
                        </a:rPr>
                      </a:br>
                      <a:r>
                        <a:rPr lang="en-AU" sz="900" dirty="0">
                          <a:effectLst/>
                        </a:rPr>
                        <a:t>AER decision</a:t>
                      </a:r>
                      <a:endParaRPr lang="en-AU" sz="9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2015–19</a:t>
                      </a:r>
                      <a:r>
                        <a:rPr lang="en-AU" sz="900" dirty="0">
                          <a:effectLst/>
                        </a:rPr>
                        <a:t/>
                      </a:r>
                      <a:br>
                        <a:rPr lang="en-AU" sz="900" dirty="0">
                          <a:effectLst/>
                        </a:rPr>
                      </a:br>
                      <a:r>
                        <a:rPr lang="en-AU" sz="900" dirty="0" smtClean="0">
                          <a:effectLst/>
                        </a:rPr>
                        <a:t>TasNetworks</a:t>
                      </a:r>
                      <a:r>
                        <a:rPr lang="en-AU" sz="900" baseline="0" dirty="0" smtClean="0">
                          <a:effectLst/>
                        </a:rPr>
                        <a:t> </a:t>
                      </a:r>
                      <a:r>
                        <a:rPr lang="en-AU" sz="900" dirty="0" smtClean="0">
                          <a:effectLst/>
                        </a:rPr>
                        <a:t>proposal</a:t>
                      </a:r>
                      <a:r>
                        <a:rPr lang="en-AU" sz="900" baseline="30000" dirty="0" smtClean="0">
                          <a:effectLst/>
                        </a:rPr>
                        <a:t>(a)</a:t>
                      </a:r>
                      <a:endParaRPr lang="en-AU" sz="9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2014–19</a:t>
                      </a:r>
                      <a:r>
                        <a:rPr lang="en-AU" sz="900" dirty="0">
                          <a:effectLst/>
                        </a:rPr>
                        <a:t/>
                      </a:r>
                      <a:br>
                        <a:rPr lang="en-AU" sz="900" dirty="0">
                          <a:effectLst/>
                        </a:rPr>
                      </a:br>
                      <a:r>
                        <a:rPr lang="en-AU" sz="900" dirty="0">
                          <a:effectLst/>
                        </a:rPr>
                        <a:t>AER draft decision</a:t>
                      </a:r>
                      <a:endParaRPr lang="en-AU" sz="9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47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Nominal </a:t>
                      </a:r>
                      <a:r>
                        <a:rPr lang="en-AU" sz="1100" dirty="0" smtClean="0">
                          <a:effectLst/>
                        </a:rPr>
                        <a:t>risk-free </a:t>
                      </a:r>
                      <a:r>
                        <a:rPr lang="en-AU" sz="1100" dirty="0">
                          <a:effectLst/>
                        </a:rPr>
                        <a:t>rate  (cost of equity)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5.80%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4.11%</a:t>
                      </a:r>
                      <a:r>
                        <a:rPr lang="en-AU" sz="1200" baseline="30000" dirty="0" smtClean="0">
                          <a:effectLst/>
                        </a:rPr>
                        <a:t>(b)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3.55</a:t>
                      </a:r>
                      <a:r>
                        <a:rPr lang="en-AU" sz="1200" dirty="0" smtClean="0">
                          <a:effectLst/>
                        </a:rPr>
                        <a:t>%</a:t>
                      </a:r>
                      <a:r>
                        <a:rPr lang="en-AU" sz="1200" baseline="30000" dirty="0" smtClean="0">
                          <a:effectLst/>
                        </a:rPr>
                        <a:t>(c)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Equity risk premium 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6.0%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4.55%</a:t>
                      </a:r>
                      <a:r>
                        <a:rPr lang="en-AU" sz="1200" baseline="30000" dirty="0" smtClean="0">
                          <a:effectLst/>
                        </a:rPr>
                        <a:t>(d)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4.55%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Market risk premium 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6.0%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6.5%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6.5%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Equity beta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1.0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0.7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0.7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Gamma (imputation credit)</a:t>
                      </a:r>
                      <a:endParaRPr lang="en-A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  <a:endParaRPr lang="en-A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</a:t>
                      </a:r>
                      <a:endParaRPr lang="en-A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Gearing ratio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Inflation forecast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2.47%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2.52%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2.50%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Nominal post–tax return on equity 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11.8%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8.7%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8.1%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Nominal pre–tax return on debt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8.81%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6.84%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6.07%</a:t>
                      </a:r>
                      <a:r>
                        <a:rPr lang="en-AU" sz="1200" baseline="30000" dirty="0" smtClean="0">
                          <a:effectLst/>
                        </a:rPr>
                        <a:t>(e)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100" dirty="0">
                          <a:effectLst/>
                        </a:rPr>
                        <a:t>Nominal vanilla </a:t>
                      </a:r>
                      <a:r>
                        <a:rPr lang="en-AU" sz="1100" dirty="0" smtClean="0">
                          <a:effectLst/>
                        </a:rPr>
                        <a:t>rate</a:t>
                      </a:r>
                      <a:r>
                        <a:rPr lang="en-AU" sz="1100" baseline="0" dirty="0" smtClean="0">
                          <a:effectLst/>
                        </a:rPr>
                        <a:t> of return</a:t>
                      </a:r>
                      <a:endParaRPr lang="en-AU" sz="11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b="1" dirty="0" smtClean="0">
                          <a:effectLst/>
                        </a:rPr>
                        <a:t>10.0%</a:t>
                      </a:r>
                      <a:endParaRPr lang="en-AU" sz="1200" b="1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b="1" dirty="0" smtClean="0">
                          <a:effectLst/>
                        </a:rPr>
                        <a:t>7.58%</a:t>
                      </a:r>
                      <a:endParaRPr lang="en-AU" sz="1200" b="1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b="1" dirty="0" smtClean="0">
                          <a:effectLst/>
                        </a:rPr>
                        <a:t>6.88%</a:t>
                      </a:r>
                      <a:endParaRPr lang="en-AU" sz="1200" b="1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4623" y="5145142"/>
            <a:ext cx="7272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latin typeface="+mn-lt"/>
              </a:rPr>
              <a:t>The 6.88% rate of return will be updated annually because our decision is to apply a ‘trailing average portfolio approach’ to estimating debt, which includes annual updating of the allowed return on debt.</a:t>
            </a:r>
            <a:endParaRPr lang="en-AU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Capex: TasNetworks (1)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240183" cy="4835303"/>
          </a:xfrm>
        </p:spPr>
        <p:txBody>
          <a:bodyPr/>
          <a:lstStyle/>
          <a:p>
            <a:pPr eaLnBrk="1" hangingPunct="1"/>
            <a:r>
              <a:rPr lang="en-AU" altLang="en-US" sz="2000" dirty="0"/>
              <a:t>Proposal: </a:t>
            </a:r>
            <a:r>
              <a:rPr lang="en-AU" altLang="en-US" sz="2000" dirty="0" smtClean="0"/>
              <a:t>		$275.9m </a:t>
            </a:r>
            <a:r>
              <a:rPr lang="en-AU" altLang="en-US" sz="1200" dirty="0"/>
              <a:t>($2013-14) </a:t>
            </a:r>
          </a:p>
          <a:p>
            <a:pPr eaLnBrk="1" hangingPunct="1"/>
            <a:r>
              <a:rPr lang="en-AU" altLang="en-US" sz="2000" dirty="0"/>
              <a:t>Draft decision: </a:t>
            </a:r>
            <a:r>
              <a:rPr lang="en-AU" altLang="en-US" sz="2000" dirty="0" smtClean="0"/>
              <a:t>	$246.4m </a:t>
            </a:r>
            <a:r>
              <a:rPr lang="en-AU" altLang="en-US" sz="1200" dirty="0"/>
              <a:t>($2013-14)</a:t>
            </a:r>
          </a:p>
          <a:p>
            <a:pPr marL="0" indent="0" eaLnBrk="1" hangingPunct="1">
              <a:buNone/>
            </a:pPr>
            <a:endParaRPr lang="en-AU" altLang="en-US" sz="2000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59" y="1844824"/>
            <a:ext cx="80657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/>
              <a:t>AER draft decision compared to TasNetworks’ past and proposed capex </a:t>
            </a:r>
            <a:r>
              <a:rPr lang="en-AU" sz="1400" b="1" dirty="0" smtClean="0"/>
              <a:t>($ million</a:t>
            </a:r>
            <a:r>
              <a:rPr lang="en-AU" sz="1400" b="1" dirty="0"/>
              <a:t>, </a:t>
            </a:r>
            <a:r>
              <a:rPr lang="en-AU" sz="1400" b="1" dirty="0" smtClean="0"/>
              <a:t>2013-14</a:t>
            </a:r>
            <a:r>
              <a:rPr lang="en-AU" sz="1400" b="1" dirty="0"/>
              <a:t>) </a:t>
            </a:r>
            <a:endParaRPr lang="en-AU" sz="1400" dirty="0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2204"/>
            <a:ext cx="6696744" cy="3719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Capex: TasNetworks (2)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136135" cy="4835303"/>
          </a:xfrm>
        </p:spPr>
        <p:txBody>
          <a:bodyPr/>
          <a:lstStyle/>
          <a:p>
            <a:pPr eaLnBrk="1" hangingPunct="1"/>
            <a:endParaRPr lang="en-AU" altLang="en-US" sz="20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000" dirty="0" smtClean="0"/>
              <a:t>Reduction in augmentation expenditure due to slower demand growth, and completion of significant asset renewal in previous period</a:t>
            </a:r>
          </a:p>
          <a:p>
            <a:pPr eaLnBrk="1" hangingPunct="1"/>
            <a:endParaRPr lang="en-AU" altLang="en-US" sz="2000" dirty="0" smtClean="0"/>
          </a:p>
          <a:p>
            <a:pPr eaLnBrk="1" hangingPunct="1"/>
            <a:r>
              <a:rPr lang="en-AU" altLang="en-US" sz="2000" dirty="0"/>
              <a:t>Deferral of two </a:t>
            </a:r>
            <a:r>
              <a:rPr lang="en-AU" altLang="en-US" sz="2000" dirty="0" smtClean="0"/>
              <a:t>major augex projects:</a:t>
            </a:r>
            <a:endParaRPr lang="en-AU" altLang="en-US" sz="2000" dirty="0"/>
          </a:p>
          <a:p>
            <a:pPr lvl="1" eaLnBrk="1" hangingPunct="1"/>
            <a:r>
              <a:rPr lang="en-AU" altLang="en-US" sz="2000" dirty="0"/>
              <a:t>Waddaman-Palmerston 220 kV security augmentation project</a:t>
            </a:r>
          </a:p>
          <a:p>
            <a:pPr lvl="1" eaLnBrk="1" hangingPunct="1"/>
            <a:r>
              <a:rPr lang="en-AU" altLang="en-US" sz="2000" dirty="0"/>
              <a:t>Newton-Queenstown security augmentation </a:t>
            </a:r>
            <a:r>
              <a:rPr lang="en-AU" altLang="en-US" sz="2000" dirty="0" smtClean="0"/>
              <a:t>project</a:t>
            </a:r>
          </a:p>
          <a:p>
            <a:pPr lvl="1" eaLnBrk="1" hangingPunct="1"/>
            <a:endParaRPr lang="en-AU" altLang="en-US" sz="2000" dirty="0"/>
          </a:p>
          <a:p>
            <a:pPr eaLnBrk="1" hangingPunct="1"/>
            <a:r>
              <a:rPr lang="en-AU" altLang="en-US" sz="2000" dirty="0" smtClean="0"/>
              <a:t>Includes replacement capex to replace ageing assets that would have otherwise been replaced as part of the deferred augmentation projects</a:t>
            </a:r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5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Opex: TasNetworks (1)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208962" cy="4691287"/>
          </a:xfrm>
        </p:spPr>
        <p:txBody>
          <a:bodyPr/>
          <a:lstStyle/>
          <a:p>
            <a:pPr eaLnBrk="1" hangingPunct="1"/>
            <a:r>
              <a:rPr lang="en-AU" altLang="en-US" sz="2000" dirty="0" smtClean="0"/>
              <a:t>Proposal: 		$218.3m </a:t>
            </a:r>
            <a:r>
              <a:rPr lang="en-AU" altLang="en-US" sz="1200" dirty="0" smtClean="0"/>
              <a:t>($2013-14)</a:t>
            </a:r>
          </a:p>
          <a:p>
            <a:pPr eaLnBrk="1" hangingPunct="1"/>
            <a:r>
              <a:rPr lang="en-AU" altLang="en-US" sz="2000" dirty="0" smtClean="0"/>
              <a:t>Draft decision: 	approved</a:t>
            </a:r>
            <a:endParaRPr lang="en-AU" sz="2000" dirty="0" smtClean="0"/>
          </a:p>
          <a:p>
            <a:pPr eaLnBrk="1" hangingPunct="1"/>
            <a:endParaRPr lang="en-AU" altLang="en-US" sz="800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1560" y="2060848"/>
            <a:ext cx="80657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/>
              <a:t>AER draft decision compared to TasNetworks’ past and proposed </a:t>
            </a:r>
            <a:r>
              <a:rPr lang="en-AU" sz="1400" b="1" dirty="0" smtClean="0"/>
              <a:t>opex ($ million</a:t>
            </a:r>
            <a:r>
              <a:rPr lang="en-AU" sz="1400" b="1" dirty="0"/>
              <a:t>, 2013-14) </a:t>
            </a:r>
            <a:endParaRPr lang="en-AU" sz="1400" dirty="0"/>
          </a:p>
        </p:txBody>
      </p:sp>
      <p:pic>
        <p:nvPicPr>
          <p:cNvPr id="2052" name="Picture 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2" y="2371725"/>
            <a:ext cx="5544616" cy="351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Opex: TasNetworks (2)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136135" cy="4691287"/>
          </a:xfrm>
        </p:spPr>
        <p:txBody>
          <a:bodyPr/>
          <a:lstStyle/>
          <a:p>
            <a:pPr eaLnBrk="1" hangingPunct="1"/>
            <a:r>
              <a:rPr lang="en-AU" altLang="en-US" sz="2200" dirty="0" smtClean="0"/>
              <a:t>Proposed opex is ~12% lower than actual opex in previous period</a:t>
            </a:r>
          </a:p>
          <a:p>
            <a:pPr eaLnBrk="1" hangingPunct="1"/>
            <a:r>
              <a:rPr lang="en-AU" altLang="en-US" sz="2200" dirty="0" smtClean="0"/>
              <a:t>Recent merger of Transend and Aurora forecast to result in cost savings and efficiency improvements</a:t>
            </a:r>
          </a:p>
          <a:p>
            <a:pPr eaLnBrk="1" hangingPunct="1"/>
            <a:r>
              <a:rPr lang="en-AU" altLang="en-US" sz="2200" dirty="0"/>
              <a:t>Our assessment approach:</a:t>
            </a:r>
          </a:p>
          <a:p>
            <a:pPr lvl="1" eaLnBrk="1" hangingPunct="1">
              <a:buClr>
                <a:srgbClr val="F07F09"/>
              </a:buClr>
            </a:pPr>
            <a:r>
              <a:rPr lang="en-AU" altLang="en-US" sz="2200" dirty="0">
                <a:solidFill>
                  <a:prstClr val="black"/>
                </a:solidFill>
              </a:rPr>
              <a:t>Base-step-trend</a:t>
            </a:r>
          </a:p>
          <a:p>
            <a:pPr lvl="1" eaLnBrk="1" hangingPunct="1">
              <a:buClr>
                <a:srgbClr val="F07F09"/>
              </a:buClr>
            </a:pPr>
            <a:r>
              <a:rPr lang="en-AU" altLang="en-US" sz="2200" dirty="0">
                <a:solidFill>
                  <a:prstClr val="black"/>
                </a:solidFill>
              </a:rPr>
              <a:t>Rate of change</a:t>
            </a:r>
          </a:p>
          <a:p>
            <a:pPr lvl="1" eaLnBrk="1" hangingPunct="1">
              <a:buClr>
                <a:srgbClr val="F07F09"/>
              </a:buClr>
            </a:pPr>
            <a:r>
              <a:rPr lang="en-AU" altLang="en-US" sz="2200" dirty="0">
                <a:solidFill>
                  <a:prstClr val="black"/>
                </a:solidFill>
              </a:rPr>
              <a:t>Step </a:t>
            </a:r>
            <a:r>
              <a:rPr lang="en-AU" altLang="en-US" sz="2200" dirty="0" smtClean="0">
                <a:solidFill>
                  <a:prstClr val="black"/>
                </a:solidFill>
              </a:rPr>
              <a:t>changes</a:t>
            </a:r>
            <a:endParaRPr lang="en-AU" altLang="en-US" sz="2200" dirty="0" smtClean="0"/>
          </a:p>
          <a:p>
            <a:pPr eaLnBrk="1" hangingPunct="1"/>
            <a:r>
              <a:rPr lang="en-AU" altLang="en-US" sz="2200" dirty="0" smtClean="0"/>
              <a:t>TasNetworks’ proposed opex vs. our estimate of efficient opex of a prudent operator – not materially different, therefore we approved the proposal.</a:t>
            </a:r>
          </a:p>
          <a:p>
            <a:pPr lvl="1" eaLnBrk="1" hangingPunct="1">
              <a:buClr>
                <a:srgbClr val="F07F09"/>
              </a:buClr>
            </a:pPr>
            <a:endParaRPr lang="en-AU" altLang="en-US" dirty="0" smtClean="0">
              <a:solidFill>
                <a:prstClr val="black"/>
              </a:solidFill>
            </a:endParaRPr>
          </a:p>
          <a:p>
            <a:pPr lvl="1" eaLnBrk="1" hangingPunct="1">
              <a:buClr>
                <a:srgbClr val="F07F09"/>
              </a:buClr>
            </a:pPr>
            <a:endParaRPr lang="en-AU" altLang="en-US" dirty="0">
              <a:solidFill>
                <a:prstClr val="black"/>
              </a:solidFill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eaLnBrk="1" hangingPunct="1"/>
            <a:endParaRPr lang="en-AU" altLang="en-US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7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Other elements of the draft decision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sz="2400" dirty="0" smtClean="0"/>
              <a:t>TasNetworks’ pricing methodology</a:t>
            </a:r>
          </a:p>
          <a:p>
            <a:pPr eaLnBrk="1" hangingPunct="1"/>
            <a:endParaRPr lang="en-AU" altLang="en-US" sz="2400" dirty="0" smtClean="0"/>
          </a:p>
          <a:p>
            <a:pPr lvl="1" eaLnBrk="1" hangingPunct="1"/>
            <a:r>
              <a:rPr lang="en-AU" altLang="en-US" dirty="0" smtClean="0">
                <a:solidFill>
                  <a:prstClr val="black"/>
                </a:solidFill>
              </a:rPr>
              <a:t>Standby service arrangements for network customers</a:t>
            </a:r>
          </a:p>
          <a:p>
            <a:pPr lvl="1" eaLnBrk="1" hangingPunct="1"/>
            <a:endParaRPr lang="en-AU" altLang="en-US" dirty="0" smtClean="0">
              <a:solidFill>
                <a:prstClr val="black"/>
              </a:solidFill>
            </a:endParaRPr>
          </a:p>
          <a:p>
            <a:pPr lvl="1" eaLnBrk="1" hangingPunct="1"/>
            <a:r>
              <a:rPr lang="en-AU" altLang="en-US" dirty="0" smtClean="0">
                <a:solidFill>
                  <a:prstClr val="black"/>
                </a:solidFill>
              </a:rPr>
              <a:t>Non-locational transmission use of system (TUoS) and common transmission services</a:t>
            </a:r>
            <a:endParaRPr lang="en-AU" altLang="en-US" dirty="0">
              <a:solidFill>
                <a:prstClr val="black"/>
              </a:solidFill>
            </a:endParaRPr>
          </a:p>
          <a:p>
            <a:pPr lvl="1" eaLnBrk="1" hangingPunct="1"/>
            <a:endParaRPr lang="en-AU" altLang="en-US" sz="1800" dirty="0" smtClean="0"/>
          </a:p>
          <a:p>
            <a:pPr eaLnBrk="1" hangingPunct="1"/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Revised proposal from TasNetworks on</a:t>
            </a:r>
          </a:p>
          <a:p>
            <a:pPr marL="0" indent="0" eaLnBrk="1" hangingPunct="1">
              <a:buNone/>
            </a:pPr>
            <a:r>
              <a:rPr lang="en-AU" altLang="en-US" dirty="0" smtClean="0"/>
              <a:t>  13 January 2015</a:t>
            </a:r>
          </a:p>
          <a:p>
            <a:pPr marL="0" indent="0" eaLnBrk="1" hangingPunct="1">
              <a:buNone/>
            </a:pPr>
            <a:endParaRPr lang="en-AU" altLang="en-US" dirty="0"/>
          </a:p>
          <a:p>
            <a:pPr eaLnBrk="1" hangingPunct="1"/>
            <a:r>
              <a:rPr lang="en-AU" altLang="en-US" dirty="0" smtClean="0"/>
              <a:t>Stakeholder submissions by</a:t>
            </a:r>
          </a:p>
          <a:p>
            <a:pPr marL="0" indent="0" eaLnBrk="1" hangingPunct="1">
              <a:buNone/>
            </a:pPr>
            <a:r>
              <a:rPr lang="en-AU" altLang="en-US" dirty="0" smtClean="0"/>
              <a:t>  6 February 2015</a:t>
            </a:r>
          </a:p>
          <a:p>
            <a:pPr marL="0" indent="0" eaLnBrk="1" hangingPunct="1">
              <a:buNone/>
            </a:pPr>
            <a:endParaRPr lang="en-AU" altLang="en-US" dirty="0"/>
          </a:p>
          <a:p>
            <a:pPr eaLnBrk="1" hangingPunct="1"/>
            <a:r>
              <a:rPr lang="en-AU" altLang="en-US" dirty="0" smtClean="0"/>
              <a:t>Final AER decision in April 2015</a:t>
            </a:r>
            <a:endParaRPr lang="en-AU" altLang="en-US" dirty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Today’s 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sz="2400" dirty="0"/>
              <a:t>Presentations</a:t>
            </a:r>
            <a:r>
              <a:rPr lang="en-AU" altLang="en-US" sz="2000" dirty="0"/>
              <a:t> </a:t>
            </a:r>
            <a:r>
              <a:rPr lang="en-AU" altLang="en-US" sz="2400" dirty="0"/>
              <a:t>from</a:t>
            </a:r>
            <a:r>
              <a:rPr lang="en-AU" altLang="en-US" sz="2000" dirty="0"/>
              <a:t>:</a:t>
            </a:r>
          </a:p>
          <a:p>
            <a:pPr lvl="1" eaLnBrk="1" hangingPunct="1"/>
            <a:r>
              <a:rPr lang="en-AU" altLang="en-US" sz="2000" dirty="0" smtClean="0"/>
              <a:t>AER — Chris Pattas, General Manager - Networks</a:t>
            </a:r>
          </a:p>
          <a:p>
            <a:pPr lvl="1" eaLnBrk="1" hangingPunct="1"/>
            <a:r>
              <a:rPr lang="en-AU" altLang="en-US" sz="2000" dirty="0" smtClean="0"/>
              <a:t>Consumer Challenge Panel — Hugh Grant</a:t>
            </a:r>
          </a:p>
          <a:p>
            <a:pPr lvl="1" eaLnBrk="1" hangingPunct="1"/>
            <a:r>
              <a:rPr lang="en-AU" altLang="en-US" sz="2000" dirty="0" smtClean="0"/>
              <a:t>TasNetworks — Lance Balcombe, CEO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Time </a:t>
            </a:r>
            <a:r>
              <a:rPr lang="en-AU" altLang="en-US" sz="2400" dirty="0"/>
              <a:t>for questions at the end </a:t>
            </a:r>
            <a:r>
              <a:rPr lang="en-AU" altLang="en-US" sz="2400" dirty="0" smtClean="0"/>
              <a:t>of presentations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Close at 3:00 pm </a:t>
            </a:r>
          </a:p>
          <a:p>
            <a:pPr eaLnBrk="1" hangingPunct="1"/>
            <a:endParaRPr lang="en-AU" altLang="en-US" sz="2400" dirty="0">
              <a:latin typeface="Lucida Fax" pitchFamily="18" charset="0"/>
            </a:endParaRP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Pre-determination conference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decision: TasNetworks transmission determination</a:t>
            </a:r>
          </a:p>
          <a:p>
            <a:pPr algn="ctr"/>
            <a:endParaRPr lang="en-A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Chris Pattas, General Manager</a:t>
            </a:r>
            <a:endParaRPr lang="en-A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568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About our draft decision: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context and framework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556793"/>
            <a:ext cx="8183562" cy="4331246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Changes to the National Electricity Law and Rules in 2012</a:t>
            </a:r>
          </a:p>
          <a:p>
            <a:pPr lvl="1" eaLnBrk="1" hangingPunct="1"/>
            <a:r>
              <a:rPr lang="en-AU" altLang="en-US" dirty="0" smtClean="0"/>
              <a:t>National Electricity Objective</a:t>
            </a:r>
          </a:p>
          <a:p>
            <a:pPr lvl="1" eaLnBrk="1" hangingPunct="1"/>
            <a:r>
              <a:rPr lang="en-AU" altLang="en-US" dirty="0" smtClean="0"/>
              <a:t>Revenue and pricing principles</a:t>
            </a:r>
          </a:p>
          <a:p>
            <a:pPr lvl="1" eaLnBrk="1" hangingPunct="1"/>
            <a:r>
              <a:rPr lang="en-AU" altLang="en-US" dirty="0" smtClean="0"/>
              <a:t>A greater role for consumers</a:t>
            </a:r>
          </a:p>
          <a:p>
            <a:pPr lvl="2" eaLnBrk="1" hangingPunct="1"/>
            <a:r>
              <a:rPr lang="en-AU" altLang="en-US" dirty="0" smtClean="0"/>
              <a:t>consumer engagement</a:t>
            </a:r>
          </a:p>
          <a:p>
            <a:pPr lvl="2" eaLnBrk="1" hangingPunct="1"/>
            <a:r>
              <a:rPr lang="en-AU" altLang="en-US" dirty="0" smtClean="0"/>
              <a:t>Consumer Challenge Panel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/>
              <a:t>2013 Better Regulation program</a:t>
            </a:r>
          </a:p>
          <a:p>
            <a:pPr lvl="1" eaLnBrk="1" hangingPunct="1"/>
            <a:r>
              <a:rPr lang="en-AU" altLang="en-US" dirty="0" smtClean="0"/>
              <a:t>New guidelines setting out our approach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revenue: TasNetworks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>
              <a:buNone/>
            </a:pPr>
            <a:r>
              <a:rPr lang="en-AU" sz="1600" b="1" dirty="0" smtClean="0"/>
              <a:t>TasNetworks’ </a:t>
            </a:r>
            <a:r>
              <a:rPr lang="en-AU" sz="1600" b="1" dirty="0"/>
              <a:t>past total revenue, proposed total revenue and AER draft decision revenue allowance </a:t>
            </a:r>
            <a:r>
              <a:rPr lang="en-AU" sz="1600" b="1" dirty="0" smtClean="0"/>
              <a:t>($ million</a:t>
            </a:r>
            <a:r>
              <a:rPr lang="en-AU" sz="1600" b="1" dirty="0"/>
              <a:t>, </a:t>
            </a:r>
            <a:r>
              <a:rPr lang="en-AU" sz="1600" b="1" dirty="0" smtClean="0"/>
              <a:t>2013–14</a:t>
            </a:r>
            <a:r>
              <a:rPr lang="en-AU" sz="1600" b="1" dirty="0"/>
              <a:t>)</a:t>
            </a:r>
            <a:endParaRPr lang="en-AU" sz="1600" dirty="0"/>
          </a:p>
          <a:p>
            <a:pPr marL="0" indent="0" eaLnBrk="1" hangingPunct="1">
              <a:buNone/>
            </a:pPr>
            <a:endParaRPr lang="en-AU" altLang="en-US" sz="10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14215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106911" cy="8635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Annual </a:t>
            </a:r>
            <a:r>
              <a:rPr lang="en-A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revenue: Key differences between </a:t>
            </a:r>
            <a:r>
              <a:rPr lang="en-A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previous period </a:t>
            </a:r>
            <a:r>
              <a:rPr lang="en-A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and draft decision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65054"/>
            <a:ext cx="77048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300" b="1" dirty="0"/>
              <a:t>AER's draft decision on building block </a:t>
            </a:r>
            <a:r>
              <a:rPr lang="en-AU" sz="1300" b="1" dirty="0" smtClean="0"/>
              <a:t>costs ($ </a:t>
            </a:r>
            <a:r>
              <a:rPr lang="en-AU" sz="1300" b="1" dirty="0"/>
              <a:t>million, 2013</a:t>
            </a:r>
            <a:r>
              <a:rPr lang="en-US" sz="1300" b="1" dirty="0"/>
              <a:t>–</a:t>
            </a:r>
            <a:r>
              <a:rPr lang="en-AU" sz="1300" b="1" dirty="0"/>
              <a:t>14)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1027" y="5373215"/>
            <a:ext cx="6089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800" dirty="0" smtClean="0"/>
              <a:t>Note:</a:t>
            </a:r>
            <a:r>
              <a:rPr lang="en-AU" sz="800" dirty="0"/>
              <a:t> </a:t>
            </a:r>
            <a:r>
              <a:rPr lang="en-AU" sz="800" dirty="0" smtClean="0"/>
              <a:t>'Actual 2013-14</a:t>
            </a:r>
            <a:r>
              <a:rPr lang="en-AU" sz="800" dirty="0"/>
              <a:t>' is TasNetworks' latest estimate of actual revenue to be recovered for that year. </a:t>
            </a:r>
            <a:r>
              <a:rPr lang="en-AU" sz="800" dirty="0" smtClean="0"/>
              <a:t>To </a:t>
            </a:r>
            <a:r>
              <a:rPr lang="en-AU" sz="800" dirty="0"/>
              <a:t>calculate building block changes, this estimate is notionally divided in the same proportion as allowed building block revenue over the 2009–14 regulatory control period.</a:t>
            </a: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784928"/>
            <a:ext cx="5616624" cy="3452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79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70" y="836712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revenue: Key differences between proposal and draft decision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3776" y="1440173"/>
            <a:ext cx="7996656" cy="4432671"/>
          </a:xfrm>
        </p:spPr>
        <p:txBody>
          <a:bodyPr/>
          <a:lstStyle/>
          <a:p>
            <a:pPr eaLnBrk="1" hangingPunct="1"/>
            <a:endParaRPr lang="en-AU" altLang="en-US" sz="1700" dirty="0" smtClean="0"/>
          </a:p>
          <a:p>
            <a:pPr eaLnBrk="1" hangingPunct="1"/>
            <a:r>
              <a:rPr lang="en-AU" altLang="en-US" sz="2400" dirty="0" smtClean="0"/>
              <a:t>7% reduction to proposed revenue (2015-19)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Rate </a:t>
            </a:r>
            <a:r>
              <a:rPr lang="en-AU" altLang="en-US" sz="2400" dirty="0"/>
              <a:t>of </a:t>
            </a:r>
            <a:r>
              <a:rPr lang="en-AU" altLang="en-US" sz="2400" dirty="0" smtClean="0"/>
              <a:t>return:</a:t>
            </a:r>
            <a:endParaRPr lang="en-AU" altLang="en-US" sz="2400" dirty="0"/>
          </a:p>
          <a:p>
            <a:pPr marL="347663" lvl="1" indent="0" eaLnBrk="1" hangingPunct="1">
              <a:buNone/>
            </a:pPr>
            <a:r>
              <a:rPr lang="en-AU" altLang="en-US" dirty="0" smtClean="0"/>
              <a:t>6.88% (AER) (to be updated annually) vs. 7.58% (TasNetworks)</a:t>
            </a:r>
          </a:p>
          <a:p>
            <a:pPr marL="65088" indent="0" eaLnBrk="1" hangingPunct="1">
              <a:buNone/>
            </a:pPr>
            <a:endParaRPr lang="en-AU" altLang="en-US" sz="2400" dirty="0"/>
          </a:p>
          <a:p>
            <a:pPr eaLnBrk="1" hangingPunct="1"/>
            <a:r>
              <a:rPr lang="en-AU" altLang="en-US" sz="2400" dirty="0" smtClean="0"/>
              <a:t>11% </a:t>
            </a:r>
            <a:r>
              <a:rPr lang="en-AU" altLang="en-US" sz="2400" dirty="0"/>
              <a:t>reduction to </a:t>
            </a:r>
            <a:r>
              <a:rPr lang="en-AU" altLang="en-US" sz="2400" dirty="0" smtClean="0"/>
              <a:t>proposed capex</a:t>
            </a:r>
          </a:p>
          <a:p>
            <a:pPr marL="282575" lvl="1" indent="0" eaLnBrk="1" hangingPunct="1">
              <a:buNone/>
            </a:pPr>
            <a:endParaRPr lang="en-AU" altLang="en-US" dirty="0"/>
          </a:p>
          <a:p>
            <a:pPr eaLnBrk="1" hangingPunct="1"/>
            <a:r>
              <a:rPr lang="en-AU" altLang="en-US" sz="2400" dirty="0" smtClean="0"/>
              <a:t>no </a:t>
            </a:r>
            <a:r>
              <a:rPr lang="en-AU" altLang="en-US" sz="2400" dirty="0"/>
              <a:t>reduction to </a:t>
            </a:r>
            <a:r>
              <a:rPr lang="en-AU" altLang="en-US" sz="2400" dirty="0" smtClean="0"/>
              <a:t>proposed </a:t>
            </a:r>
            <a:r>
              <a:rPr lang="en-AU" altLang="en-US" sz="2400" dirty="0"/>
              <a:t>opex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Treatment of TasNetworks’ transitional year (the ‘true up’)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1800" dirty="0" smtClean="0"/>
              <a:t>For TasNetworks, this </a:t>
            </a:r>
            <a:r>
              <a:rPr lang="en-AU" sz="1800" dirty="0"/>
              <a:t>regulatory period </a:t>
            </a:r>
            <a:r>
              <a:rPr lang="en-AU" sz="1800" dirty="0" smtClean="0"/>
              <a:t>originally </a:t>
            </a:r>
            <a:r>
              <a:rPr lang="en-AU" sz="1800" dirty="0"/>
              <a:t>due to commence on 1 July 2014</a:t>
            </a:r>
          </a:p>
          <a:p>
            <a:r>
              <a:rPr lang="en-AU" sz="1800" dirty="0" smtClean="0"/>
              <a:t>The </a:t>
            </a:r>
            <a:r>
              <a:rPr lang="en-AU" sz="1800" dirty="0"/>
              <a:t>rules provided for a transitional regulatory </a:t>
            </a:r>
            <a:r>
              <a:rPr lang="en-AU" sz="1800" dirty="0" smtClean="0"/>
              <a:t>decision to </a:t>
            </a:r>
            <a:r>
              <a:rPr lang="en-AU" sz="1800" dirty="0"/>
              <a:t>allow for an expedited transition to the new rules</a:t>
            </a:r>
          </a:p>
          <a:p>
            <a:r>
              <a:rPr lang="en-AU" sz="1800" dirty="0" smtClean="0"/>
              <a:t>Fast-tracked </a:t>
            </a:r>
            <a:r>
              <a:rPr lang="en-AU" sz="1800" dirty="0"/>
              <a:t>placeholder </a:t>
            </a:r>
            <a:r>
              <a:rPr lang="en-AU" sz="1800" dirty="0" smtClean="0"/>
              <a:t>determination March </a:t>
            </a:r>
            <a:r>
              <a:rPr lang="en-AU" sz="1800" dirty="0"/>
              <a:t>2014</a:t>
            </a:r>
          </a:p>
          <a:p>
            <a:r>
              <a:rPr lang="en-AU" sz="1800" dirty="0"/>
              <a:t>Rules provide for </a:t>
            </a:r>
            <a:r>
              <a:rPr lang="en-AU" sz="1800" dirty="0" smtClean="0"/>
              <a:t>‘true-up’ </a:t>
            </a:r>
            <a:r>
              <a:rPr lang="en-AU" sz="1800" dirty="0"/>
              <a:t>as part of current determination</a:t>
            </a:r>
          </a:p>
          <a:p>
            <a:pPr eaLnBrk="1" hangingPunct="1"/>
            <a:r>
              <a:rPr lang="en-AU" altLang="en-US" sz="1800" dirty="0" smtClean="0"/>
              <a:t>$9.7m (nominal) to be returned to customers over 2015-19</a:t>
            </a:r>
          </a:p>
          <a:p>
            <a:pPr eaLnBrk="1" hangingPunct="1"/>
            <a:endParaRPr lang="en-AU" altLang="en-US" sz="1000" dirty="0"/>
          </a:p>
          <a:p>
            <a:pPr eaLnBrk="1" hangingPunct="1"/>
            <a:endParaRPr lang="en-AU" altLang="en-US" sz="1000" dirty="0" smtClean="0"/>
          </a:p>
          <a:p>
            <a:pPr eaLnBrk="1" hangingPunct="1"/>
            <a:endParaRPr lang="en-AU" altLang="en-US" sz="1000" dirty="0" smtClean="0"/>
          </a:p>
          <a:p>
            <a:pPr eaLnBrk="1" hangingPunct="1"/>
            <a:endParaRPr lang="en-AU" altLang="en-US" sz="1000" dirty="0"/>
          </a:p>
          <a:p>
            <a:pPr eaLnBrk="1" hangingPunct="1"/>
            <a:endParaRPr lang="en-AU" altLang="en-US" sz="10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31565"/>
              </p:ext>
            </p:extLst>
          </p:nvPr>
        </p:nvGraphicFramePr>
        <p:xfrm>
          <a:off x="827584" y="4293096"/>
          <a:ext cx="720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TasNetworks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2014-15</a:t>
                      </a:r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AER draft decision – notional</a:t>
                      </a:r>
                      <a:r>
                        <a:rPr lang="en-AU" sz="1200" baseline="0" dirty="0" smtClean="0"/>
                        <a:t> MAR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177.2</a:t>
                      </a:r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AER transitional decision – placeholder</a:t>
                      </a:r>
                      <a:r>
                        <a:rPr lang="en-AU" sz="1200" baseline="0" dirty="0" smtClean="0"/>
                        <a:t> revenue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186.9</a:t>
                      </a:r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Difference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–9.7</a:t>
                      </a:r>
                      <a:endParaRPr lang="en-A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8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Indicative transmission charges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800" dirty="0" smtClean="0"/>
              <a:t>Average transmission charges are forecast to decrease from ~$21.90 per MWh in 2013-14 to $18.80 per MWh in 2018-19 – reduction of 16.5%</a:t>
            </a:r>
            <a:endParaRPr lang="en-AU" altLang="en-US" sz="1800" dirty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258" y="2173978"/>
            <a:ext cx="7858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/>
              <a:t>Indicative transmission price path from </a:t>
            </a:r>
            <a:r>
              <a:rPr lang="en-AU" sz="1400" b="1" dirty="0" smtClean="0"/>
              <a:t>2009-10 </a:t>
            </a:r>
            <a:r>
              <a:rPr lang="en-AU" sz="1400" b="1" dirty="0"/>
              <a:t>to </a:t>
            </a:r>
            <a:r>
              <a:rPr lang="en-AU" sz="1400" b="1" dirty="0" smtClean="0"/>
              <a:t>2018-19 </a:t>
            </a:r>
            <a:r>
              <a:rPr lang="en-AU" sz="1400" b="1" dirty="0"/>
              <a:t>for Tasmania ($/MWh, nominal)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84648"/>
            <a:ext cx="53911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2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1007</Words>
  <Application>Microsoft Office PowerPoint</Application>
  <PresentationFormat>On-screen Show (4:3)</PresentationFormat>
  <Paragraphs>228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The Australian Energy Regulator</vt:lpstr>
      <vt:lpstr>Today’s agenda</vt:lpstr>
      <vt:lpstr>The Australian Energy Regulator</vt:lpstr>
      <vt:lpstr>About our draft decision: context and framework</vt:lpstr>
      <vt:lpstr>Total revenue: TasNetworks</vt:lpstr>
      <vt:lpstr>Annual revenue: Key differences between previous period and draft decision</vt:lpstr>
      <vt:lpstr>Total revenue: Key differences between proposal and draft decision</vt:lpstr>
      <vt:lpstr>Treatment of TasNetworks’ transitional year (the ‘true up’)</vt:lpstr>
      <vt:lpstr>Indicative transmission charges</vt:lpstr>
      <vt:lpstr>Total revenue and impact on price</vt:lpstr>
      <vt:lpstr>Key drivers</vt:lpstr>
      <vt:lpstr>AER draft decision - Rate of return (nominal)</vt:lpstr>
      <vt:lpstr>Capex: TasNetworks (1)</vt:lpstr>
      <vt:lpstr>Capex: TasNetworks (2)</vt:lpstr>
      <vt:lpstr>Opex: TasNetworks (1)</vt:lpstr>
      <vt:lpstr>Opex: TasNetworks (2)</vt:lpstr>
      <vt:lpstr>Other elements of the draft decision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2014-12-12T01:39:44Z</dcterms:created>
  <dcterms:modified xsi:type="dcterms:W3CDTF">2014-12-12T01:42:12Z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