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  <p:sldMasterId id="2147484280" r:id="rId2"/>
  </p:sldMasterIdLst>
  <p:notesMasterIdLst>
    <p:notesMasterId r:id="rId14"/>
  </p:notesMasterIdLst>
  <p:handoutMasterIdLst>
    <p:handoutMasterId r:id="rId15"/>
  </p:handoutMasterIdLst>
  <p:sldIdLst>
    <p:sldId id="284" r:id="rId3"/>
    <p:sldId id="297" r:id="rId4"/>
    <p:sldId id="285" r:id="rId5"/>
    <p:sldId id="298" r:id="rId6"/>
    <p:sldId id="289" r:id="rId7"/>
    <p:sldId id="293" r:id="rId8"/>
    <p:sldId id="292" r:id="rId9"/>
    <p:sldId id="294" r:id="rId10"/>
    <p:sldId id="288" r:id="rId11"/>
    <p:sldId id="299" r:id="rId12"/>
    <p:sldId id="296" r:id="rId13"/>
  </p:sldIdLst>
  <p:sldSz cx="9144000" cy="5145088"/>
  <p:notesSz cx="6805613" cy="99393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70" userDrawn="1">
          <p15:clr>
            <a:srgbClr val="A4A3A4"/>
          </p15:clr>
        </p15:guide>
        <p15:guide id="2" orient="horz" pos="1621" userDrawn="1">
          <p15:clr>
            <a:srgbClr val="A4A3A4"/>
          </p15:clr>
        </p15:guide>
        <p15:guide id="3" pos="33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1F1"/>
    <a:srgbClr val="EAEAF0"/>
    <a:srgbClr val="D9D9E3"/>
    <a:srgbClr val="E3E5E8"/>
    <a:srgbClr val="00383F"/>
    <a:srgbClr val="D64D1F"/>
    <a:srgbClr val="BB0E2A"/>
    <a:srgbClr val="70091C"/>
    <a:srgbClr val="0D499C"/>
    <a:srgbClr val="192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35" autoAdjust="0"/>
    <p:restoredTop sz="83247" autoAdjust="0"/>
  </p:normalViewPr>
  <p:slideViewPr>
    <p:cSldViewPr showGuides="1">
      <p:cViewPr>
        <p:scale>
          <a:sx n="110" d="100"/>
          <a:sy n="110" d="100"/>
        </p:scale>
        <p:origin x="-1350" y="-186"/>
      </p:cViewPr>
      <p:guideLst>
        <p:guide orient="horz" pos="770"/>
        <p:guide orient="horz" pos="1621"/>
        <p:guide pos="339"/>
        <p:guide pos="288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87148\AppData\Local\Microsoft\Windows\Temporary%20Internet%20Files\Content.Outlook\XWRQAE2C\Summary%20table%20-%20Revised%20Propos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0713624356252"/>
          <c:y val="2.2997394796614626E-2"/>
          <c:w val="0.8347222032028605"/>
          <c:h val="0.78833502626692276"/>
        </c:manualLayout>
      </c:layout>
      <c:lineChart>
        <c:grouping val="standard"/>
        <c:varyColors val="0"/>
        <c:ser>
          <c:idx val="0"/>
          <c:order val="0"/>
          <c:tx>
            <c:strRef>
              <c:f>'AER DD'!$R$124</c:f>
              <c:strCache>
                <c:ptCount val="1"/>
                <c:pt idx="0">
                  <c:v>Average 2009/10-2013/14</c:v>
                </c:pt>
              </c:strCache>
            </c:strRef>
          </c:tx>
          <c:marker>
            <c:symbol val="none"/>
          </c:marker>
          <c:cat>
            <c:strRef>
              <c:f>'AER DD'!$S$123:$AF$123</c:f>
              <c:strCache>
                <c:ptCount val="14"/>
                <c:pt idx="0">
                  <c:v>09/10</c:v>
                </c:pt>
                <c:pt idx="1">
                  <c:v>10/11</c:v>
                </c:pt>
                <c:pt idx="2">
                  <c:v>11/12</c:v>
                </c:pt>
                <c:pt idx="3">
                  <c:v>12/13</c:v>
                </c:pt>
                <c:pt idx="4">
                  <c:v>13/14</c:v>
                </c:pt>
                <c:pt idx="5">
                  <c:v>14/15</c:v>
                </c:pt>
                <c:pt idx="6">
                  <c:v>15/16</c:v>
                </c:pt>
                <c:pt idx="7">
                  <c:v>16/17</c:v>
                </c:pt>
                <c:pt idx="8">
                  <c:v>17/18</c:v>
                </c:pt>
                <c:pt idx="9">
                  <c:v>18/19</c:v>
                </c:pt>
                <c:pt idx="10">
                  <c:v>19/20</c:v>
                </c:pt>
                <c:pt idx="11">
                  <c:v>20/21</c:v>
                </c:pt>
                <c:pt idx="12">
                  <c:v>21/22</c:v>
                </c:pt>
                <c:pt idx="13">
                  <c:v>22/23</c:v>
                </c:pt>
              </c:strCache>
            </c:strRef>
          </c:cat>
          <c:val>
            <c:numRef>
              <c:f>'AER DD'!$S$124:$AF$124</c:f>
              <c:numCache>
                <c:formatCode>_(* #,##0.00_);_(* \(#,##0.00\);_(* "-"??_);_(@_)</c:formatCode>
                <c:ptCount val="14"/>
                <c:pt idx="0">
                  <c:v>12.812823805045175</c:v>
                </c:pt>
                <c:pt idx="1">
                  <c:v>12.812823805045175</c:v>
                </c:pt>
                <c:pt idx="2">
                  <c:v>12.812823805045175</c:v>
                </c:pt>
                <c:pt idx="3">
                  <c:v>12.812823805045175</c:v>
                </c:pt>
                <c:pt idx="4">
                  <c:v>12.812823805045175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'AER DD'!$R$125</c:f>
              <c:strCache>
                <c:ptCount val="1"/>
                <c:pt idx="0">
                  <c:v>Average 2014/15-2017/18</c:v>
                </c:pt>
              </c:strCache>
            </c:strRef>
          </c:tx>
          <c:marker>
            <c:symbol val="none"/>
          </c:marker>
          <c:cat>
            <c:strRef>
              <c:f>'AER DD'!$S$123:$AF$123</c:f>
              <c:strCache>
                <c:ptCount val="14"/>
                <c:pt idx="0">
                  <c:v>09/10</c:v>
                </c:pt>
                <c:pt idx="1">
                  <c:v>10/11</c:v>
                </c:pt>
                <c:pt idx="2">
                  <c:v>11/12</c:v>
                </c:pt>
                <c:pt idx="3">
                  <c:v>12/13</c:v>
                </c:pt>
                <c:pt idx="4">
                  <c:v>13/14</c:v>
                </c:pt>
                <c:pt idx="5">
                  <c:v>14/15</c:v>
                </c:pt>
                <c:pt idx="6">
                  <c:v>15/16</c:v>
                </c:pt>
                <c:pt idx="7">
                  <c:v>16/17</c:v>
                </c:pt>
                <c:pt idx="8">
                  <c:v>17/18</c:v>
                </c:pt>
                <c:pt idx="9">
                  <c:v>18/19</c:v>
                </c:pt>
                <c:pt idx="10">
                  <c:v>19/20</c:v>
                </c:pt>
                <c:pt idx="11">
                  <c:v>20/21</c:v>
                </c:pt>
                <c:pt idx="12">
                  <c:v>21/22</c:v>
                </c:pt>
                <c:pt idx="13">
                  <c:v>22/23</c:v>
                </c:pt>
              </c:strCache>
            </c:strRef>
          </c:cat>
          <c:val>
            <c:numRef>
              <c:f>'AER DD'!$S$125:$AF$125</c:f>
              <c:numCache>
                <c:formatCode>General</c:formatCode>
                <c:ptCount val="14"/>
                <c:pt idx="5" formatCode="_(* #,##0.00_);_(* \(#,##0.00\);_(* &quot;-&quot;??_);_(@_)">
                  <c:v>11.894309750804458</c:v>
                </c:pt>
                <c:pt idx="6" formatCode="_(* #,##0.00_);_(* \(#,##0.00\);_(* &quot;-&quot;??_);_(@_)">
                  <c:v>11.894309750804458</c:v>
                </c:pt>
                <c:pt idx="7" formatCode="_(* #,##0.00_);_(* \(#,##0.00\);_(* &quot;-&quot;??_);_(@_)">
                  <c:v>11.894309750804458</c:v>
                </c:pt>
                <c:pt idx="8" formatCode="_(* #,##0.00_);_(* \(#,##0.00\);_(* &quot;-&quot;??_);_(@_)">
                  <c:v>11.894309750804458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'AER DD'!$R$127</c:f>
              <c:strCache>
                <c:ptCount val="1"/>
                <c:pt idx="0">
                  <c:v>Average 2018/19-2022/23 Draft Decision</c:v>
                </c:pt>
              </c:strCache>
            </c:strRef>
          </c:tx>
          <c:marker>
            <c:symbol val="none"/>
          </c:marker>
          <c:cat>
            <c:strRef>
              <c:f>'AER DD'!$S$123:$AF$123</c:f>
              <c:strCache>
                <c:ptCount val="14"/>
                <c:pt idx="0">
                  <c:v>09/10</c:v>
                </c:pt>
                <c:pt idx="1">
                  <c:v>10/11</c:v>
                </c:pt>
                <c:pt idx="2">
                  <c:v>11/12</c:v>
                </c:pt>
                <c:pt idx="3">
                  <c:v>12/13</c:v>
                </c:pt>
                <c:pt idx="4">
                  <c:v>13/14</c:v>
                </c:pt>
                <c:pt idx="5">
                  <c:v>14/15</c:v>
                </c:pt>
                <c:pt idx="6">
                  <c:v>15/16</c:v>
                </c:pt>
                <c:pt idx="7">
                  <c:v>16/17</c:v>
                </c:pt>
                <c:pt idx="8">
                  <c:v>17/18</c:v>
                </c:pt>
                <c:pt idx="9">
                  <c:v>18/19</c:v>
                </c:pt>
                <c:pt idx="10">
                  <c:v>19/20</c:v>
                </c:pt>
                <c:pt idx="11">
                  <c:v>20/21</c:v>
                </c:pt>
                <c:pt idx="12">
                  <c:v>21/22</c:v>
                </c:pt>
                <c:pt idx="13">
                  <c:v>22/23</c:v>
                </c:pt>
              </c:strCache>
            </c:strRef>
          </c:cat>
          <c:val>
            <c:numRef>
              <c:f>'AER DD'!$S$127:$AF$127</c:f>
              <c:numCache>
                <c:formatCode>General</c:formatCode>
                <c:ptCount val="14"/>
                <c:pt idx="9" formatCode="_(* #,##0.00_);_(* \(#,##0.00\);_(* &quot;-&quot;??_);_(@_)">
                  <c:v>11.296136682632143</c:v>
                </c:pt>
                <c:pt idx="10" formatCode="_(* #,##0.00_);_(* \(#,##0.00\);_(* &quot;-&quot;??_);_(@_)">
                  <c:v>11.296136682632143</c:v>
                </c:pt>
                <c:pt idx="11" formatCode="_(* #,##0.00_);_(* \(#,##0.00\);_(* &quot;-&quot;??_);_(@_)">
                  <c:v>11.296136682632143</c:v>
                </c:pt>
                <c:pt idx="12" formatCode="_(* #,##0.00_);_(* \(#,##0.00\);_(* &quot;-&quot;??_);_(@_)">
                  <c:v>11.296136682632143</c:v>
                </c:pt>
                <c:pt idx="13" formatCode="_(* #,##0.00_);_(* \(#,##0.00\);_(* &quot;-&quot;??_);_(@_)">
                  <c:v>11.296136682632143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482624"/>
        <c:axId val="179484160"/>
      </c:lineChart>
      <c:catAx>
        <c:axId val="179482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79484160"/>
        <c:crosses val="autoZero"/>
        <c:auto val="1"/>
        <c:lblAlgn val="ctr"/>
        <c:lblOffset val="100"/>
        <c:noMultiLvlLbl val="0"/>
      </c:catAx>
      <c:valAx>
        <c:axId val="179484160"/>
        <c:scaling>
          <c:orientation val="minMax"/>
          <c:max val="1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 b="1"/>
                </a:pPr>
                <a:r>
                  <a:rPr lang="en-AU" sz="850" b="1" dirty="0"/>
                  <a:t>Average Price $/MW ($ June 18)</a:t>
                </a:r>
              </a:p>
            </c:rich>
          </c:tx>
          <c:layout>
            <c:manualLayout>
              <c:xMode val="edge"/>
              <c:yMode val="edge"/>
              <c:x val="2.9779818266427463E-2"/>
              <c:y val="0.22761935665684843"/>
            </c:manualLayout>
          </c:layout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79482624"/>
        <c:crosses val="autoZero"/>
        <c:crossBetween val="between"/>
      </c:valAx>
    </c:plotArea>
    <c:legend>
      <c:legendPos val="b"/>
      <c:legendEntry>
        <c:idx val="0"/>
        <c:txPr>
          <a:bodyPr anchor="b"/>
          <a:lstStyle/>
          <a:p>
            <a:pPr>
              <a:defRPr sz="700"/>
            </a:pPr>
            <a:endParaRPr lang="en-US"/>
          </a:p>
        </c:txPr>
      </c:legendEntry>
      <c:legendEntry>
        <c:idx val="1"/>
        <c:txPr>
          <a:bodyPr anchor="b"/>
          <a:lstStyle/>
          <a:p>
            <a:pPr>
              <a:defRPr sz="700"/>
            </a:pPr>
            <a:endParaRPr lang="en-US"/>
          </a:p>
        </c:txPr>
      </c:legendEntry>
      <c:legendEntry>
        <c:idx val="2"/>
        <c:txPr>
          <a:bodyPr anchor="b"/>
          <a:lstStyle/>
          <a:p>
            <a:pPr>
              <a:defRPr sz="700"/>
            </a:pPr>
            <a:endParaRPr lang="en-US"/>
          </a:p>
        </c:txPr>
      </c:legendEntry>
      <c:layout/>
      <c:overlay val="0"/>
      <c:txPr>
        <a:bodyPr anchor="b"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0.15953</cdr:x>
      <cdr:y>0.11321</cdr:y>
    </cdr:from>
    <cdr:to>
      <cdr:x>0.15953</cdr:x>
      <cdr:y>0.162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963667" y="341817"/>
          <a:ext cx="0" cy="14730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0.15953</cdr:x>
      <cdr:y>0.162</cdr:y>
    </cdr:from>
    <cdr:to>
      <cdr:x>0.3958</cdr:x>
      <cdr:y>0.1623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963667" y="489123"/>
          <a:ext cx="1427208" cy="9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0.3958</cdr:x>
      <cdr:y>0.1088</cdr:y>
    </cdr:from>
    <cdr:to>
      <cdr:x>0.3958</cdr:x>
      <cdr:y>0.15974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2390875" y="328504"/>
          <a:ext cx="0" cy="15379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0.69467</cdr:x>
      <cdr:y>0.1897</cdr:y>
    </cdr:from>
    <cdr:to>
      <cdr:x>0.69467</cdr:x>
      <cdr:y>0.23849</cdr:y>
    </cdr:to>
    <cdr:cxnSp macro="">
      <cdr:nvCxnSpPr>
        <cdr:cNvPr id="23" name="Straight Connector 22"/>
        <cdr:cNvCxnSpPr/>
      </cdr:nvCxnSpPr>
      <cdr:spPr>
        <a:xfrm xmlns:a="http://schemas.openxmlformats.org/drawingml/2006/main">
          <a:off x="4196244" y="572774"/>
          <a:ext cx="0" cy="14730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0.69467</cdr:x>
      <cdr:y>0.23849</cdr:y>
    </cdr:from>
    <cdr:to>
      <cdr:x>0.94106</cdr:x>
      <cdr:y>0.23849</cdr:y>
    </cdr:to>
    <cdr:cxnSp macro="">
      <cdr:nvCxnSpPr>
        <cdr:cNvPr id="24" name="Straight Connector 23"/>
        <cdr:cNvCxnSpPr/>
      </cdr:nvCxnSpPr>
      <cdr:spPr>
        <a:xfrm xmlns:a="http://schemas.openxmlformats.org/drawingml/2006/main">
          <a:off x="4196244" y="720080"/>
          <a:ext cx="148835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0.94106</cdr:x>
      <cdr:y>0.19079</cdr:y>
    </cdr:from>
    <cdr:to>
      <cdr:x>0.94106</cdr:x>
      <cdr:y>0.23849</cdr:y>
    </cdr:to>
    <cdr:cxnSp macro="">
      <cdr:nvCxnSpPr>
        <cdr:cNvPr id="25" name="Straight Connector 24"/>
        <cdr:cNvCxnSpPr/>
      </cdr:nvCxnSpPr>
      <cdr:spPr>
        <a:xfrm xmlns:a="http://schemas.openxmlformats.org/drawingml/2006/main">
          <a:off x="5684597" y="576064"/>
          <a:ext cx="0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0.45754</cdr:x>
      <cdr:y>0.1601</cdr:y>
    </cdr:from>
    <cdr:to>
      <cdr:x>0.45754</cdr:x>
      <cdr:y>0.19079</cdr:y>
    </cdr:to>
    <cdr:cxnSp macro="">
      <cdr:nvCxnSpPr>
        <cdr:cNvPr id="50" name="Straight Connector 49"/>
        <cdr:cNvCxnSpPr/>
      </cdr:nvCxnSpPr>
      <cdr:spPr>
        <a:xfrm xmlns:a="http://schemas.openxmlformats.org/drawingml/2006/main">
          <a:off x="2763789" y="483392"/>
          <a:ext cx="0" cy="926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0.45754</cdr:x>
      <cdr:y>0.19079</cdr:y>
    </cdr:from>
    <cdr:to>
      <cdr:x>0.63507</cdr:x>
      <cdr:y>0.19079</cdr:y>
    </cdr:to>
    <cdr:cxnSp macro="">
      <cdr:nvCxnSpPr>
        <cdr:cNvPr id="51" name="Straight Connector 50"/>
        <cdr:cNvCxnSpPr/>
      </cdr:nvCxnSpPr>
      <cdr:spPr>
        <a:xfrm xmlns:a="http://schemas.openxmlformats.org/drawingml/2006/main">
          <a:off x="2763789" y="576064"/>
          <a:ext cx="107241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0.63507</cdr:x>
      <cdr:y>0.1601</cdr:y>
    </cdr:from>
    <cdr:to>
      <cdr:x>0.63507</cdr:x>
      <cdr:y>0.19079</cdr:y>
    </cdr:to>
    <cdr:cxnSp macro="">
      <cdr:nvCxnSpPr>
        <cdr:cNvPr id="52" name="Straight Connector 51"/>
        <cdr:cNvCxnSpPr/>
      </cdr:nvCxnSpPr>
      <cdr:spPr>
        <a:xfrm xmlns:a="http://schemas.openxmlformats.org/drawingml/2006/main">
          <a:off x="3836204" y="483392"/>
          <a:ext cx="0" cy="926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16/10/2017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16/10/2017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1305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115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387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258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557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557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235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415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552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1068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689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64000"/>
            <a:ext cx="9144000" cy="3690000"/>
          </a:xfrm>
          <a:prstGeom prst="rect">
            <a:avLst/>
          </a:pr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540000" y="972000"/>
            <a:ext cx="8064000" cy="35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23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oxe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64000"/>
            <a:ext cx="9144000" cy="3690000"/>
          </a:xfrm>
          <a:prstGeom prst="rect">
            <a:avLst/>
          </a:pr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900000"/>
            <a:ext cx="8064000" cy="432133"/>
          </a:xfrm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Press Increase Indent to change to Body Text.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3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1332000" y="2982957"/>
            <a:ext cx="3168000" cy="1080333"/>
          </a:xfrm>
          <a:noFill/>
        </p:spPr>
        <p:txBody>
          <a:bodyPr tIns="108000" bIns="72000"/>
          <a:lstStyle>
            <a:lvl1pPr>
              <a:spcAft>
                <a:spcPts val="300"/>
              </a:spcAft>
              <a:defRPr sz="12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0"/>
              </a:spcBef>
              <a:spcAft>
                <a:spcPts val="200"/>
              </a:spcAft>
              <a:defRPr sz="1200"/>
            </a:lvl3pPr>
            <a:lvl4pPr>
              <a:spcBef>
                <a:spcPts val="0"/>
              </a:spcBef>
              <a:spcAft>
                <a:spcPts val="200"/>
              </a:spcAft>
              <a:defRPr sz="1200"/>
            </a:lvl4pPr>
            <a:lvl5pPr>
              <a:spcBef>
                <a:spcPts val="0"/>
              </a:spcBef>
              <a:spcAft>
                <a:spcPts val="200"/>
              </a:spcAft>
              <a:defRPr sz="1200"/>
            </a:lvl5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5435802" y="1600136"/>
            <a:ext cx="3168000" cy="1080333"/>
          </a:xfrm>
          <a:noFill/>
        </p:spPr>
        <p:txBody>
          <a:bodyPr tIns="108000" bIns="72000"/>
          <a:lstStyle>
            <a:lvl1pPr>
              <a:spcAft>
                <a:spcPts val="300"/>
              </a:spcAft>
              <a:defRPr sz="12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0"/>
              </a:spcBef>
              <a:spcAft>
                <a:spcPts val="200"/>
              </a:spcAft>
              <a:defRPr sz="1200"/>
            </a:lvl3pPr>
            <a:lvl4pPr>
              <a:spcBef>
                <a:spcPts val="0"/>
              </a:spcBef>
              <a:spcAft>
                <a:spcPts val="200"/>
              </a:spcAft>
              <a:defRPr sz="1200"/>
            </a:lvl4pPr>
            <a:lvl5pPr>
              <a:spcBef>
                <a:spcPts val="0"/>
              </a:spcBef>
              <a:spcAft>
                <a:spcPts val="200"/>
              </a:spcAft>
              <a:defRPr sz="1200"/>
            </a:lvl5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5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5436000" y="2982957"/>
            <a:ext cx="3168000" cy="1080333"/>
          </a:xfrm>
          <a:noFill/>
        </p:spPr>
        <p:txBody>
          <a:bodyPr tIns="108000" bIns="72000"/>
          <a:lstStyle>
            <a:lvl1pPr>
              <a:spcAft>
                <a:spcPts val="300"/>
              </a:spcAft>
              <a:defRPr sz="12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0"/>
              </a:spcBef>
              <a:spcAft>
                <a:spcPts val="200"/>
              </a:spcAft>
              <a:defRPr sz="1200"/>
            </a:lvl3pPr>
            <a:lvl4pPr>
              <a:spcBef>
                <a:spcPts val="0"/>
              </a:spcBef>
              <a:spcAft>
                <a:spcPts val="200"/>
              </a:spcAft>
              <a:defRPr sz="1200"/>
            </a:lvl4pPr>
            <a:lvl5pPr>
              <a:spcBef>
                <a:spcPts val="0"/>
              </a:spcBef>
              <a:spcAft>
                <a:spcPts val="200"/>
              </a:spcAft>
              <a:defRPr sz="1200"/>
            </a:lvl5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1331544" y="1600136"/>
            <a:ext cx="3168000" cy="1080333"/>
          </a:xfrm>
          <a:noFill/>
        </p:spPr>
        <p:txBody>
          <a:bodyPr tIns="108000" bIns="72000"/>
          <a:lstStyle>
            <a:lvl1pPr>
              <a:spcAft>
                <a:spcPts val="300"/>
              </a:spcAft>
              <a:defRPr sz="12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0"/>
              </a:spcBef>
              <a:spcAft>
                <a:spcPts val="200"/>
              </a:spcAft>
              <a:defRPr sz="1200"/>
            </a:lvl3pPr>
            <a:lvl4pPr>
              <a:spcBef>
                <a:spcPts val="0"/>
              </a:spcBef>
              <a:spcAft>
                <a:spcPts val="200"/>
              </a:spcAft>
              <a:defRPr sz="1200"/>
            </a:lvl4pPr>
            <a:lvl5pPr>
              <a:spcBef>
                <a:spcPts val="0"/>
              </a:spcBef>
              <a:spcAft>
                <a:spcPts val="200"/>
              </a:spcAft>
              <a:defRPr sz="1200"/>
            </a:lvl5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39750" y="1709429"/>
            <a:ext cx="648072" cy="459193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540000" y="3147863"/>
            <a:ext cx="648072" cy="459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400" dirty="0"/>
              <a:t>3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644008" y="1709429"/>
            <a:ext cx="648072" cy="459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400" dirty="0"/>
              <a:t>2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644000" y="3147863"/>
            <a:ext cx="648072" cy="459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400" dirty="0"/>
              <a:t>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60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oxe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4644009" y="1493339"/>
            <a:ext cx="3960242" cy="13505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39751" y="1493339"/>
            <a:ext cx="3960242" cy="13505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39750" y="1709429"/>
            <a:ext cx="648072" cy="459193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40000" y="2931773"/>
            <a:ext cx="3960242" cy="13505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43541" y="3147863"/>
            <a:ext cx="648072" cy="459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400" dirty="0"/>
              <a:t>3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4644008" y="1709429"/>
            <a:ext cx="648072" cy="459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400" dirty="0"/>
              <a:t>2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4644000" y="2931773"/>
            <a:ext cx="3960242" cy="13505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4647799" y="3147863"/>
            <a:ext cx="648072" cy="459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400" dirty="0"/>
              <a:t>4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900000"/>
            <a:ext cx="8064000" cy="432133"/>
          </a:xfrm>
          <a:noFill/>
        </p:spPr>
        <p:txBody>
          <a:bodyPr/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Insert text here. Press Increase Indent to change to Body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1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1332000" y="2931635"/>
            <a:ext cx="3168000" cy="1350417"/>
          </a:xfrm>
          <a:noFill/>
        </p:spPr>
        <p:txBody>
          <a:bodyPr tIns="180000" bIns="72000"/>
          <a:lstStyle>
            <a:lvl1pPr>
              <a:spcAft>
                <a:spcPts val="30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2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5436000" y="1494791"/>
            <a:ext cx="3168000" cy="1350417"/>
          </a:xfrm>
          <a:noFill/>
        </p:spPr>
        <p:txBody>
          <a:bodyPr tIns="180000" bIns="72000"/>
          <a:lstStyle>
            <a:lvl1pPr>
              <a:spcAft>
                <a:spcPts val="30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3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5436000" y="2931635"/>
            <a:ext cx="3168000" cy="1350417"/>
          </a:xfrm>
          <a:noFill/>
        </p:spPr>
        <p:txBody>
          <a:bodyPr tIns="180000" bIns="72000"/>
          <a:lstStyle>
            <a:lvl1pPr>
              <a:spcAft>
                <a:spcPts val="30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1331742" y="1492090"/>
            <a:ext cx="3168000" cy="1350417"/>
          </a:xfrm>
          <a:noFill/>
        </p:spPr>
        <p:txBody>
          <a:bodyPr tIns="180000" bIns="72000"/>
          <a:lstStyle>
            <a:lvl1pPr>
              <a:spcAft>
                <a:spcPts val="30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63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51" y="1331999"/>
            <a:ext cx="8064500" cy="3240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ctr">
              <a:buNone/>
              <a:defRPr lang="en-AU" b="0" dirty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900000"/>
            <a:ext cx="8064000" cy="432133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Subtitle here or press the Increase Indent button for Body Text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254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Imag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830434" y="-2028"/>
            <a:ext cx="3317215" cy="2808867"/>
          </a:xfrm>
          <a:custGeom>
            <a:avLst/>
            <a:gdLst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1511928 w 4220102"/>
              <a:gd name="connsiteY2" fmla="*/ 29704 h 4266726"/>
              <a:gd name="connsiteX3" fmla="*/ 3974471 w 4220102"/>
              <a:gd name="connsiteY3" fmla="*/ 38757 h 4266726"/>
              <a:gd name="connsiteX4" fmla="*/ 4209861 w 4220102"/>
              <a:gd name="connsiteY4" fmla="*/ 29704 h 4266726"/>
              <a:gd name="connsiteX5" fmla="*/ 4218915 w 4220102"/>
              <a:gd name="connsiteY5" fmla="*/ 2544 h 4266726"/>
              <a:gd name="connsiteX6" fmla="*/ 4200808 w 4220102"/>
              <a:gd name="connsiteY6" fmla="*/ 2544 h 4266726"/>
              <a:gd name="connsiteX7" fmla="*/ 4218915 w 4220102"/>
              <a:gd name="connsiteY7" fmla="*/ 4266726 h 4266726"/>
              <a:gd name="connsiteX8" fmla="*/ 0 w 4220102"/>
              <a:gd name="connsiteY8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3974471 w 4220102"/>
              <a:gd name="connsiteY2" fmla="*/ 38757 h 4266726"/>
              <a:gd name="connsiteX3" fmla="*/ 4209861 w 4220102"/>
              <a:gd name="connsiteY3" fmla="*/ 29704 h 4266726"/>
              <a:gd name="connsiteX4" fmla="*/ 4218915 w 4220102"/>
              <a:gd name="connsiteY4" fmla="*/ 2544 h 4266726"/>
              <a:gd name="connsiteX5" fmla="*/ 4200808 w 4220102"/>
              <a:gd name="connsiteY5" fmla="*/ 2544 h 4266726"/>
              <a:gd name="connsiteX6" fmla="*/ 4218915 w 4220102"/>
              <a:gd name="connsiteY6" fmla="*/ 4266726 h 4266726"/>
              <a:gd name="connsiteX7" fmla="*/ 0 w 4220102"/>
              <a:gd name="connsiteY7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4209861 w 4220102"/>
              <a:gd name="connsiteY2" fmla="*/ 29704 h 4266726"/>
              <a:gd name="connsiteX3" fmla="*/ 4218915 w 4220102"/>
              <a:gd name="connsiteY3" fmla="*/ 2544 h 4266726"/>
              <a:gd name="connsiteX4" fmla="*/ 4200808 w 4220102"/>
              <a:gd name="connsiteY4" fmla="*/ 2544 h 4266726"/>
              <a:gd name="connsiteX5" fmla="*/ 4218915 w 4220102"/>
              <a:gd name="connsiteY5" fmla="*/ 4266726 h 4266726"/>
              <a:gd name="connsiteX6" fmla="*/ 0 w 4220102"/>
              <a:gd name="connsiteY6" fmla="*/ 11597 h 4266726"/>
              <a:gd name="connsiteX0" fmla="*/ 0 w 4226628"/>
              <a:gd name="connsiteY0" fmla="*/ 11065 h 4266194"/>
              <a:gd name="connsiteX1" fmla="*/ 0 w 4226628"/>
              <a:gd name="connsiteY1" fmla="*/ 11065 h 4266194"/>
              <a:gd name="connsiteX2" fmla="*/ 4222561 w 4226628"/>
              <a:gd name="connsiteY2" fmla="*/ 29172 h 4266194"/>
              <a:gd name="connsiteX3" fmla="*/ 4218915 w 4226628"/>
              <a:gd name="connsiteY3" fmla="*/ 2012 h 4266194"/>
              <a:gd name="connsiteX4" fmla="*/ 4200808 w 4226628"/>
              <a:gd name="connsiteY4" fmla="*/ 2012 h 4266194"/>
              <a:gd name="connsiteX5" fmla="*/ 4218915 w 4226628"/>
              <a:gd name="connsiteY5" fmla="*/ 4266194 h 4266194"/>
              <a:gd name="connsiteX6" fmla="*/ 0 w 4226628"/>
              <a:gd name="connsiteY6" fmla="*/ 11065 h 4266194"/>
              <a:gd name="connsiteX0" fmla="*/ 0 w 4531291"/>
              <a:gd name="connsiteY0" fmla="*/ 316315 h 4571444"/>
              <a:gd name="connsiteX1" fmla="*/ 0 w 4531291"/>
              <a:gd name="connsiteY1" fmla="*/ 316315 h 4571444"/>
              <a:gd name="connsiteX2" fmla="*/ 4222561 w 4531291"/>
              <a:gd name="connsiteY2" fmla="*/ 334422 h 4571444"/>
              <a:gd name="connsiteX3" fmla="*/ 4218915 w 4531291"/>
              <a:gd name="connsiteY3" fmla="*/ 307262 h 4571444"/>
              <a:gd name="connsiteX4" fmla="*/ 4218915 w 4531291"/>
              <a:gd name="connsiteY4" fmla="*/ 4571444 h 4571444"/>
              <a:gd name="connsiteX5" fmla="*/ 0 w 4531291"/>
              <a:gd name="connsiteY5" fmla="*/ 316315 h 4571444"/>
              <a:gd name="connsiteX0" fmla="*/ 0 w 4531291"/>
              <a:gd name="connsiteY0" fmla="*/ 9053 h 4264182"/>
              <a:gd name="connsiteX1" fmla="*/ 0 w 4531291"/>
              <a:gd name="connsiteY1" fmla="*/ 9053 h 4264182"/>
              <a:gd name="connsiteX2" fmla="*/ 4218915 w 4531291"/>
              <a:gd name="connsiteY2" fmla="*/ 0 h 4264182"/>
              <a:gd name="connsiteX3" fmla="*/ 4218915 w 4531291"/>
              <a:gd name="connsiteY3" fmla="*/ 4264182 h 4264182"/>
              <a:gd name="connsiteX4" fmla="*/ 0 w 4531291"/>
              <a:gd name="connsiteY4" fmla="*/ 9053 h 4264182"/>
              <a:gd name="connsiteX0" fmla="*/ 0 w 4218915"/>
              <a:gd name="connsiteY0" fmla="*/ 9053 h 4264182"/>
              <a:gd name="connsiteX1" fmla="*/ 0 w 4218915"/>
              <a:gd name="connsiteY1" fmla="*/ 9053 h 4264182"/>
              <a:gd name="connsiteX2" fmla="*/ 4218915 w 4218915"/>
              <a:gd name="connsiteY2" fmla="*/ 0 h 4264182"/>
              <a:gd name="connsiteX3" fmla="*/ 4218915 w 4218915"/>
              <a:gd name="connsiteY3" fmla="*/ 4264182 h 4264182"/>
              <a:gd name="connsiteX4" fmla="*/ 0 w 4218915"/>
              <a:gd name="connsiteY4" fmla="*/ 9053 h 4264182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18915 w 4225265"/>
              <a:gd name="connsiteY3" fmla="*/ 4264182 h 4264182"/>
              <a:gd name="connsiteX4" fmla="*/ 0 w 4225265"/>
              <a:gd name="connsiteY4" fmla="*/ 9053 h 4264182"/>
              <a:gd name="connsiteX0" fmla="*/ 0 w 4538718"/>
              <a:gd name="connsiteY0" fmla="*/ 322580 h 4577709"/>
              <a:gd name="connsiteX1" fmla="*/ 0 w 4538718"/>
              <a:gd name="connsiteY1" fmla="*/ 322580 h 4577709"/>
              <a:gd name="connsiteX2" fmla="*/ 4225265 w 4538718"/>
              <a:gd name="connsiteY2" fmla="*/ 313527 h 4577709"/>
              <a:gd name="connsiteX3" fmla="*/ 4225265 w 4538718"/>
              <a:gd name="connsiteY3" fmla="*/ 4577709 h 4577709"/>
              <a:gd name="connsiteX4" fmla="*/ 0 w 4538718"/>
              <a:gd name="connsiteY4" fmla="*/ 322580 h 4577709"/>
              <a:gd name="connsiteX0" fmla="*/ 0 w 4225265"/>
              <a:gd name="connsiteY0" fmla="*/ 322580 h 4577709"/>
              <a:gd name="connsiteX1" fmla="*/ 0 w 4225265"/>
              <a:gd name="connsiteY1" fmla="*/ 322580 h 4577709"/>
              <a:gd name="connsiteX2" fmla="*/ 4225265 w 4225265"/>
              <a:gd name="connsiteY2" fmla="*/ 313527 h 4577709"/>
              <a:gd name="connsiteX3" fmla="*/ 4225265 w 4225265"/>
              <a:gd name="connsiteY3" fmla="*/ 4577709 h 4577709"/>
              <a:gd name="connsiteX4" fmla="*/ 0 w 4225265"/>
              <a:gd name="connsiteY4" fmla="*/ 322580 h 4577709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25265 w 4225265"/>
              <a:gd name="connsiteY3" fmla="*/ 4264182 h 4264182"/>
              <a:gd name="connsiteX4" fmla="*/ 0 w 4225265"/>
              <a:gd name="connsiteY4" fmla="*/ 9053 h 4264182"/>
              <a:gd name="connsiteX0" fmla="*/ 0 w 4231615"/>
              <a:gd name="connsiteY0" fmla="*/ 2703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0 w 4231615"/>
              <a:gd name="connsiteY4" fmla="*/ 2703 h 4257832"/>
              <a:gd name="connsiteX0" fmla="*/ 1136821 w 4231615"/>
              <a:gd name="connsiteY0" fmla="*/ 889306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1136821 w 4231615"/>
              <a:gd name="connsiteY4" fmla="*/ 889306 h 4257832"/>
              <a:gd name="connsiteX0" fmla="*/ 0 w 3094794"/>
              <a:gd name="connsiteY0" fmla="*/ 889306 h 4257832"/>
              <a:gd name="connsiteX1" fmla="*/ 90617 w 3094794"/>
              <a:gd name="connsiteY1" fmla="*/ 2703 h 4257832"/>
              <a:gd name="connsiteX2" fmla="*/ 3094794 w 3094794"/>
              <a:gd name="connsiteY2" fmla="*/ 0 h 4257832"/>
              <a:gd name="connsiteX3" fmla="*/ 3088444 w 3094794"/>
              <a:gd name="connsiteY3" fmla="*/ 4257832 h 4257832"/>
              <a:gd name="connsiteX4" fmla="*/ 0 w 3094794"/>
              <a:gd name="connsiteY4" fmla="*/ 889306 h 4257832"/>
              <a:gd name="connsiteX0" fmla="*/ 634313 w 3004177"/>
              <a:gd name="connsiteY0" fmla="*/ 851843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4" fmla="*/ 634313 w 3004177"/>
              <a:gd name="connsiteY4" fmla="*/ 851843 h 4257832"/>
              <a:gd name="connsiteX0" fmla="*/ 2997827 w 3004177"/>
              <a:gd name="connsiteY0" fmla="*/ 4257832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0" fmla="*/ 3310865 w 3317215"/>
              <a:gd name="connsiteY0" fmla="*/ 4257832 h 4257832"/>
              <a:gd name="connsiteX1" fmla="*/ 0 w 3317215"/>
              <a:gd name="connsiteY1" fmla="*/ 2703 h 4257832"/>
              <a:gd name="connsiteX2" fmla="*/ 3317215 w 3317215"/>
              <a:gd name="connsiteY2" fmla="*/ 0 h 4257832"/>
              <a:gd name="connsiteX3" fmla="*/ 3310865 w 3317215"/>
              <a:gd name="connsiteY3" fmla="*/ 4257832 h 42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7215" h="4257832">
                <a:moveTo>
                  <a:pt x="3310865" y="4257832"/>
                </a:moveTo>
                <a:lnTo>
                  <a:pt x="0" y="2703"/>
                </a:lnTo>
                <a:lnTo>
                  <a:pt x="3317215" y="0"/>
                </a:lnTo>
                <a:cubicBezTo>
                  <a:pt x="3315098" y="1419277"/>
                  <a:pt x="3312982" y="2838555"/>
                  <a:pt x="3310865" y="42578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39553" y="1593491"/>
            <a:ext cx="5040000" cy="2160000"/>
          </a:xfrm>
          <a:gradFill>
            <a:gsLst>
              <a:gs pos="25000">
                <a:srgbClr val="192150">
                  <a:lumMod val="86000"/>
                  <a:lumOff val="14000"/>
                  <a:alpha val="95000"/>
                </a:srgbClr>
              </a:gs>
              <a:gs pos="100000">
                <a:srgbClr val="0D499C">
                  <a:alpha val="95000"/>
                </a:srgbClr>
              </a:gs>
            </a:gsLst>
            <a:lin ang="0" scaled="0"/>
          </a:gradFill>
        </p:spPr>
        <p:txBody>
          <a:bodyPr lIns="288000" tIns="414000" rIns="216000" bIns="10800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200" baseline="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20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spcBef>
                <a:spcPts val="150"/>
              </a:spcBef>
              <a:buFontTx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150"/>
              </a:spcBef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here. Press the Indent Increase button for a Subtitle, and again for Subtitle level two.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 descr="Transgrid_logo_white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81" y="14299"/>
            <a:ext cx="1956820" cy="873254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 flipV="1">
            <a:off x="5832000" y="2336221"/>
            <a:ext cx="3317215" cy="2808867"/>
          </a:xfrm>
          <a:custGeom>
            <a:avLst/>
            <a:gdLst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1511928 w 4220102"/>
              <a:gd name="connsiteY2" fmla="*/ 29704 h 4266726"/>
              <a:gd name="connsiteX3" fmla="*/ 3974471 w 4220102"/>
              <a:gd name="connsiteY3" fmla="*/ 38757 h 4266726"/>
              <a:gd name="connsiteX4" fmla="*/ 4209861 w 4220102"/>
              <a:gd name="connsiteY4" fmla="*/ 29704 h 4266726"/>
              <a:gd name="connsiteX5" fmla="*/ 4218915 w 4220102"/>
              <a:gd name="connsiteY5" fmla="*/ 2544 h 4266726"/>
              <a:gd name="connsiteX6" fmla="*/ 4200808 w 4220102"/>
              <a:gd name="connsiteY6" fmla="*/ 2544 h 4266726"/>
              <a:gd name="connsiteX7" fmla="*/ 4218915 w 4220102"/>
              <a:gd name="connsiteY7" fmla="*/ 4266726 h 4266726"/>
              <a:gd name="connsiteX8" fmla="*/ 0 w 4220102"/>
              <a:gd name="connsiteY8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3974471 w 4220102"/>
              <a:gd name="connsiteY2" fmla="*/ 38757 h 4266726"/>
              <a:gd name="connsiteX3" fmla="*/ 4209861 w 4220102"/>
              <a:gd name="connsiteY3" fmla="*/ 29704 h 4266726"/>
              <a:gd name="connsiteX4" fmla="*/ 4218915 w 4220102"/>
              <a:gd name="connsiteY4" fmla="*/ 2544 h 4266726"/>
              <a:gd name="connsiteX5" fmla="*/ 4200808 w 4220102"/>
              <a:gd name="connsiteY5" fmla="*/ 2544 h 4266726"/>
              <a:gd name="connsiteX6" fmla="*/ 4218915 w 4220102"/>
              <a:gd name="connsiteY6" fmla="*/ 4266726 h 4266726"/>
              <a:gd name="connsiteX7" fmla="*/ 0 w 4220102"/>
              <a:gd name="connsiteY7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4209861 w 4220102"/>
              <a:gd name="connsiteY2" fmla="*/ 29704 h 4266726"/>
              <a:gd name="connsiteX3" fmla="*/ 4218915 w 4220102"/>
              <a:gd name="connsiteY3" fmla="*/ 2544 h 4266726"/>
              <a:gd name="connsiteX4" fmla="*/ 4200808 w 4220102"/>
              <a:gd name="connsiteY4" fmla="*/ 2544 h 4266726"/>
              <a:gd name="connsiteX5" fmla="*/ 4218915 w 4220102"/>
              <a:gd name="connsiteY5" fmla="*/ 4266726 h 4266726"/>
              <a:gd name="connsiteX6" fmla="*/ 0 w 4220102"/>
              <a:gd name="connsiteY6" fmla="*/ 11597 h 4266726"/>
              <a:gd name="connsiteX0" fmla="*/ 0 w 4226628"/>
              <a:gd name="connsiteY0" fmla="*/ 11065 h 4266194"/>
              <a:gd name="connsiteX1" fmla="*/ 0 w 4226628"/>
              <a:gd name="connsiteY1" fmla="*/ 11065 h 4266194"/>
              <a:gd name="connsiteX2" fmla="*/ 4222561 w 4226628"/>
              <a:gd name="connsiteY2" fmla="*/ 29172 h 4266194"/>
              <a:gd name="connsiteX3" fmla="*/ 4218915 w 4226628"/>
              <a:gd name="connsiteY3" fmla="*/ 2012 h 4266194"/>
              <a:gd name="connsiteX4" fmla="*/ 4200808 w 4226628"/>
              <a:gd name="connsiteY4" fmla="*/ 2012 h 4266194"/>
              <a:gd name="connsiteX5" fmla="*/ 4218915 w 4226628"/>
              <a:gd name="connsiteY5" fmla="*/ 4266194 h 4266194"/>
              <a:gd name="connsiteX6" fmla="*/ 0 w 4226628"/>
              <a:gd name="connsiteY6" fmla="*/ 11065 h 4266194"/>
              <a:gd name="connsiteX0" fmla="*/ 0 w 4531291"/>
              <a:gd name="connsiteY0" fmla="*/ 316315 h 4571444"/>
              <a:gd name="connsiteX1" fmla="*/ 0 w 4531291"/>
              <a:gd name="connsiteY1" fmla="*/ 316315 h 4571444"/>
              <a:gd name="connsiteX2" fmla="*/ 4222561 w 4531291"/>
              <a:gd name="connsiteY2" fmla="*/ 334422 h 4571444"/>
              <a:gd name="connsiteX3" fmla="*/ 4218915 w 4531291"/>
              <a:gd name="connsiteY3" fmla="*/ 307262 h 4571444"/>
              <a:gd name="connsiteX4" fmla="*/ 4218915 w 4531291"/>
              <a:gd name="connsiteY4" fmla="*/ 4571444 h 4571444"/>
              <a:gd name="connsiteX5" fmla="*/ 0 w 4531291"/>
              <a:gd name="connsiteY5" fmla="*/ 316315 h 4571444"/>
              <a:gd name="connsiteX0" fmla="*/ 0 w 4531291"/>
              <a:gd name="connsiteY0" fmla="*/ 9053 h 4264182"/>
              <a:gd name="connsiteX1" fmla="*/ 0 w 4531291"/>
              <a:gd name="connsiteY1" fmla="*/ 9053 h 4264182"/>
              <a:gd name="connsiteX2" fmla="*/ 4218915 w 4531291"/>
              <a:gd name="connsiteY2" fmla="*/ 0 h 4264182"/>
              <a:gd name="connsiteX3" fmla="*/ 4218915 w 4531291"/>
              <a:gd name="connsiteY3" fmla="*/ 4264182 h 4264182"/>
              <a:gd name="connsiteX4" fmla="*/ 0 w 4531291"/>
              <a:gd name="connsiteY4" fmla="*/ 9053 h 4264182"/>
              <a:gd name="connsiteX0" fmla="*/ 0 w 4218915"/>
              <a:gd name="connsiteY0" fmla="*/ 9053 h 4264182"/>
              <a:gd name="connsiteX1" fmla="*/ 0 w 4218915"/>
              <a:gd name="connsiteY1" fmla="*/ 9053 h 4264182"/>
              <a:gd name="connsiteX2" fmla="*/ 4218915 w 4218915"/>
              <a:gd name="connsiteY2" fmla="*/ 0 h 4264182"/>
              <a:gd name="connsiteX3" fmla="*/ 4218915 w 4218915"/>
              <a:gd name="connsiteY3" fmla="*/ 4264182 h 4264182"/>
              <a:gd name="connsiteX4" fmla="*/ 0 w 4218915"/>
              <a:gd name="connsiteY4" fmla="*/ 9053 h 4264182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18915 w 4225265"/>
              <a:gd name="connsiteY3" fmla="*/ 4264182 h 4264182"/>
              <a:gd name="connsiteX4" fmla="*/ 0 w 4225265"/>
              <a:gd name="connsiteY4" fmla="*/ 9053 h 4264182"/>
              <a:gd name="connsiteX0" fmla="*/ 0 w 4538718"/>
              <a:gd name="connsiteY0" fmla="*/ 322580 h 4577709"/>
              <a:gd name="connsiteX1" fmla="*/ 0 w 4538718"/>
              <a:gd name="connsiteY1" fmla="*/ 322580 h 4577709"/>
              <a:gd name="connsiteX2" fmla="*/ 4225265 w 4538718"/>
              <a:gd name="connsiteY2" fmla="*/ 313527 h 4577709"/>
              <a:gd name="connsiteX3" fmla="*/ 4225265 w 4538718"/>
              <a:gd name="connsiteY3" fmla="*/ 4577709 h 4577709"/>
              <a:gd name="connsiteX4" fmla="*/ 0 w 4538718"/>
              <a:gd name="connsiteY4" fmla="*/ 322580 h 4577709"/>
              <a:gd name="connsiteX0" fmla="*/ 0 w 4225265"/>
              <a:gd name="connsiteY0" fmla="*/ 322580 h 4577709"/>
              <a:gd name="connsiteX1" fmla="*/ 0 w 4225265"/>
              <a:gd name="connsiteY1" fmla="*/ 322580 h 4577709"/>
              <a:gd name="connsiteX2" fmla="*/ 4225265 w 4225265"/>
              <a:gd name="connsiteY2" fmla="*/ 313527 h 4577709"/>
              <a:gd name="connsiteX3" fmla="*/ 4225265 w 4225265"/>
              <a:gd name="connsiteY3" fmla="*/ 4577709 h 4577709"/>
              <a:gd name="connsiteX4" fmla="*/ 0 w 4225265"/>
              <a:gd name="connsiteY4" fmla="*/ 322580 h 4577709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25265 w 4225265"/>
              <a:gd name="connsiteY3" fmla="*/ 4264182 h 4264182"/>
              <a:gd name="connsiteX4" fmla="*/ 0 w 4225265"/>
              <a:gd name="connsiteY4" fmla="*/ 9053 h 4264182"/>
              <a:gd name="connsiteX0" fmla="*/ 0 w 4231615"/>
              <a:gd name="connsiteY0" fmla="*/ 2703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0 w 4231615"/>
              <a:gd name="connsiteY4" fmla="*/ 2703 h 4257832"/>
              <a:gd name="connsiteX0" fmla="*/ 1136821 w 4231615"/>
              <a:gd name="connsiteY0" fmla="*/ 889306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1136821 w 4231615"/>
              <a:gd name="connsiteY4" fmla="*/ 889306 h 4257832"/>
              <a:gd name="connsiteX0" fmla="*/ 0 w 3094794"/>
              <a:gd name="connsiteY0" fmla="*/ 889306 h 4257832"/>
              <a:gd name="connsiteX1" fmla="*/ 90617 w 3094794"/>
              <a:gd name="connsiteY1" fmla="*/ 2703 h 4257832"/>
              <a:gd name="connsiteX2" fmla="*/ 3094794 w 3094794"/>
              <a:gd name="connsiteY2" fmla="*/ 0 h 4257832"/>
              <a:gd name="connsiteX3" fmla="*/ 3088444 w 3094794"/>
              <a:gd name="connsiteY3" fmla="*/ 4257832 h 4257832"/>
              <a:gd name="connsiteX4" fmla="*/ 0 w 3094794"/>
              <a:gd name="connsiteY4" fmla="*/ 889306 h 4257832"/>
              <a:gd name="connsiteX0" fmla="*/ 634313 w 3004177"/>
              <a:gd name="connsiteY0" fmla="*/ 851843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4" fmla="*/ 634313 w 3004177"/>
              <a:gd name="connsiteY4" fmla="*/ 851843 h 4257832"/>
              <a:gd name="connsiteX0" fmla="*/ 2997827 w 3004177"/>
              <a:gd name="connsiteY0" fmla="*/ 4257832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0" fmla="*/ 3310865 w 3317215"/>
              <a:gd name="connsiteY0" fmla="*/ 4257832 h 4257832"/>
              <a:gd name="connsiteX1" fmla="*/ 0 w 3317215"/>
              <a:gd name="connsiteY1" fmla="*/ 2703 h 4257832"/>
              <a:gd name="connsiteX2" fmla="*/ 3317215 w 3317215"/>
              <a:gd name="connsiteY2" fmla="*/ 0 h 4257832"/>
              <a:gd name="connsiteX3" fmla="*/ 3310865 w 3317215"/>
              <a:gd name="connsiteY3" fmla="*/ 4257832 h 42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7215" h="4257832">
                <a:moveTo>
                  <a:pt x="3310865" y="4257832"/>
                </a:moveTo>
                <a:lnTo>
                  <a:pt x="0" y="2703"/>
                </a:lnTo>
                <a:lnTo>
                  <a:pt x="3317215" y="0"/>
                </a:lnTo>
                <a:cubicBezTo>
                  <a:pt x="3315098" y="1419277"/>
                  <a:pt x="3312982" y="2838555"/>
                  <a:pt x="3310865" y="42578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57947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598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07504" y="735773"/>
            <a:ext cx="8856984" cy="21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61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Blue)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39553" y="1584000"/>
            <a:ext cx="5040000" cy="2160000"/>
          </a:xfrm>
          <a:gradFill>
            <a:gsLst>
              <a:gs pos="25000">
                <a:srgbClr val="192150">
                  <a:lumMod val="86000"/>
                  <a:lumOff val="14000"/>
                  <a:alpha val="95000"/>
                </a:srgbClr>
              </a:gs>
              <a:gs pos="100000">
                <a:srgbClr val="0D499C">
                  <a:alpha val="95000"/>
                </a:srgbClr>
              </a:gs>
            </a:gsLst>
            <a:lin ang="0" scaled="0"/>
          </a:gradFill>
        </p:spPr>
        <p:txBody>
          <a:bodyPr lIns="288000" tIns="414000" rIns="216000" bIns="10800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200" baseline="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20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spcBef>
                <a:spcPts val="150"/>
              </a:spcBef>
              <a:buFontTx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150"/>
              </a:spcBef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/>
              <a:t>Enter title here. Press Increase Indent for a subtitle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5830434" y="-2028"/>
            <a:ext cx="3317215" cy="2808867"/>
          </a:xfrm>
          <a:custGeom>
            <a:avLst/>
            <a:gdLst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1511928 w 4220102"/>
              <a:gd name="connsiteY2" fmla="*/ 29704 h 4266726"/>
              <a:gd name="connsiteX3" fmla="*/ 3974471 w 4220102"/>
              <a:gd name="connsiteY3" fmla="*/ 38757 h 4266726"/>
              <a:gd name="connsiteX4" fmla="*/ 4209861 w 4220102"/>
              <a:gd name="connsiteY4" fmla="*/ 29704 h 4266726"/>
              <a:gd name="connsiteX5" fmla="*/ 4218915 w 4220102"/>
              <a:gd name="connsiteY5" fmla="*/ 2544 h 4266726"/>
              <a:gd name="connsiteX6" fmla="*/ 4200808 w 4220102"/>
              <a:gd name="connsiteY6" fmla="*/ 2544 h 4266726"/>
              <a:gd name="connsiteX7" fmla="*/ 4218915 w 4220102"/>
              <a:gd name="connsiteY7" fmla="*/ 4266726 h 4266726"/>
              <a:gd name="connsiteX8" fmla="*/ 0 w 4220102"/>
              <a:gd name="connsiteY8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3974471 w 4220102"/>
              <a:gd name="connsiteY2" fmla="*/ 38757 h 4266726"/>
              <a:gd name="connsiteX3" fmla="*/ 4209861 w 4220102"/>
              <a:gd name="connsiteY3" fmla="*/ 29704 h 4266726"/>
              <a:gd name="connsiteX4" fmla="*/ 4218915 w 4220102"/>
              <a:gd name="connsiteY4" fmla="*/ 2544 h 4266726"/>
              <a:gd name="connsiteX5" fmla="*/ 4200808 w 4220102"/>
              <a:gd name="connsiteY5" fmla="*/ 2544 h 4266726"/>
              <a:gd name="connsiteX6" fmla="*/ 4218915 w 4220102"/>
              <a:gd name="connsiteY6" fmla="*/ 4266726 h 4266726"/>
              <a:gd name="connsiteX7" fmla="*/ 0 w 4220102"/>
              <a:gd name="connsiteY7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4209861 w 4220102"/>
              <a:gd name="connsiteY2" fmla="*/ 29704 h 4266726"/>
              <a:gd name="connsiteX3" fmla="*/ 4218915 w 4220102"/>
              <a:gd name="connsiteY3" fmla="*/ 2544 h 4266726"/>
              <a:gd name="connsiteX4" fmla="*/ 4200808 w 4220102"/>
              <a:gd name="connsiteY4" fmla="*/ 2544 h 4266726"/>
              <a:gd name="connsiteX5" fmla="*/ 4218915 w 4220102"/>
              <a:gd name="connsiteY5" fmla="*/ 4266726 h 4266726"/>
              <a:gd name="connsiteX6" fmla="*/ 0 w 4220102"/>
              <a:gd name="connsiteY6" fmla="*/ 11597 h 4266726"/>
              <a:gd name="connsiteX0" fmla="*/ 0 w 4226628"/>
              <a:gd name="connsiteY0" fmla="*/ 11065 h 4266194"/>
              <a:gd name="connsiteX1" fmla="*/ 0 w 4226628"/>
              <a:gd name="connsiteY1" fmla="*/ 11065 h 4266194"/>
              <a:gd name="connsiteX2" fmla="*/ 4222561 w 4226628"/>
              <a:gd name="connsiteY2" fmla="*/ 29172 h 4266194"/>
              <a:gd name="connsiteX3" fmla="*/ 4218915 w 4226628"/>
              <a:gd name="connsiteY3" fmla="*/ 2012 h 4266194"/>
              <a:gd name="connsiteX4" fmla="*/ 4200808 w 4226628"/>
              <a:gd name="connsiteY4" fmla="*/ 2012 h 4266194"/>
              <a:gd name="connsiteX5" fmla="*/ 4218915 w 4226628"/>
              <a:gd name="connsiteY5" fmla="*/ 4266194 h 4266194"/>
              <a:gd name="connsiteX6" fmla="*/ 0 w 4226628"/>
              <a:gd name="connsiteY6" fmla="*/ 11065 h 4266194"/>
              <a:gd name="connsiteX0" fmla="*/ 0 w 4531291"/>
              <a:gd name="connsiteY0" fmla="*/ 316315 h 4571444"/>
              <a:gd name="connsiteX1" fmla="*/ 0 w 4531291"/>
              <a:gd name="connsiteY1" fmla="*/ 316315 h 4571444"/>
              <a:gd name="connsiteX2" fmla="*/ 4222561 w 4531291"/>
              <a:gd name="connsiteY2" fmla="*/ 334422 h 4571444"/>
              <a:gd name="connsiteX3" fmla="*/ 4218915 w 4531291"/>
              <a:gd name="connsiteY3" fmla="*/ 307262 h 4571444"/>
              <a:gd name="connsiteX4" fmla="*/ 4218915 w 4531291"/>
              <a:gd name="connsiteY4" fmla="*/ 4571444 h 4571444"/>
              <a:gd name="connsiteX5" fmla="*/ 0 w 4531291"/>
              <a:gd name="connsiteY5" fmla="*/ 316315 h 4571444"/>
              <a:gd name="connsiteX0" fmla="*/ 0 w 4531291"/>
              <a:gd name="connsiteY0" fmla="*/ 9053 h 4264182"/>
              <a:gd name="connsiteX1" fmla="*/ 0 w 4531291"/>
              <a:gd name="connsiteY1" fmla="*/ 9053 h 4264182"/>
              <a:gd name="connsiteX2" fmla="*/ 4218915 w 4531291"/>
              <a:gd name="connsiteY2" fmla="*/ 0 h 4264182"/>
              <a:gd name="connsiteX3" fmla="*/ 4218915 w 4531291"/>
              <a:gd name="connsiteY3" fmla="*/ 4264182 h 4264182"/>
              <a:gd name="connsiteX4" fmla="*/ 0 w 4531291"/>
              <a:gd name="connsiteY4" fmla="*/ 9053 h 4264182"/>
              <a:gd name="connsiteX0" fmla="*/ 0 w 4218915"/>
              <a:gd name="connsiteY0" fmla="*/ 9053 h 4264182"/>
              <a:gd name="connsiteX1" fmla="*/ 0 w 4218915"/>
              <a:gd name="connsiteY1" fmla="*/ 9053 h 4264182"/>
              <a:gd name="connsiteX2" fmla="*/ 4218915 w 4218915"/>
              <a:gd name="connsiteY2" fmla="*/ 0 h 4264182"/>
              <a:gd name="connsiteX3" fmla="*/ 4218915 w 4218915"/>
              <a:gd name="connsiteY3" fmla="*/ 4264182 h 4264182"/>
              <a:gd name="connsiteX4" fmla="*/ 0 w 4218915"/>
              <a:gd name="connsiteY4" fmla="*/ 9053 h 4264182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18915 w 4225265"/>
              <a:gd name="connsiteY3" fmla="*/ 4264182 h 4264182"/>
              <a:gd name="connsiteX4" fmla="*/ 0 w 4225265"/>
              <a:gd name="connsiteY4" fmla="*/ 9053 h 4264182"/>
              <a:gd name="connsiteX0" fmla="*/ 0 w 4538718"/>
              <a:gd name="connsiteY0" fmla="*/ 322580 h 4577709"/>
              <a:gd name="connsiteX1" fmla="*/ 0 w 4538718"/>
              <a:gd name="connsiteY1" fmla="*/ 322580 h 4577709"/>
              <a:gd name="connsiteX2" fmla="*/ 4225265 w 4538718"/>
              <a:gd name="connsiteY2" fmla="*/ 313527 h 4577709"/>
              <a:gd name="connsiteX3" fmla="*/ 4225265 w 4538718"/>
              <a:gd name="connsiteY3" fmla="*/ 4577709 h 4577709"/>
              <a:gd name="connsiteX4" fmla="*/ 0 w 4538718"/>
              <a:gd name="connsiteY4" fmla="*/ 322580 h 4577709"/>
              <a:gd name="connsiteX0" fmla="*/ 0 w 4225265"/>
              <a:gd name="connsiteY0" fmla="*/ 322580 h 4577709"/>
              <a:gd name="connsiteX1" fmla="*/ 0 w 4225265"/>
              <a:gd name="connsiteY1" fmla="*/ 322580 h 4577709"/>
              <a:gd name="connsiteX2" fmla="*/ 4225265 w 4225265"/>
              <a:gd name="connsiteY2" fmla="*/ 313527 h 4577709"/>
              <a:gd name="connsiteX3" fmla="*/ 4225265 w 4225265"/>
              <a:gd name="connsiteY3" fmla="*/ 4577709 h 4577709"/>
              <a:gd name="connsiteX4" fmla="*/ 0 w 4225265"/>
              <a:gd name="connsiteY4" fmla="*/ 322580 h 4577709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25265 w 4225265"/>
              <a:gd name="connsiteY3" fmla="*/ 4264182 h 4264182"/>
              <a:gd name="connsiteX4" fmla="*/ 0 w 4225265"/>
              <a:gd name="connsiteY4" fmla="*/ 9053 h 4264182"/>
              <a:gd name="connsiteX0" fmla="*/ 0 w 4231615"/>
              <a:gd name="connsiteY0" fmla="*/ 2703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0 w 4231615"/>
              <a:gd name="connsiteY4" fmla="*/ 2703 h 4257832"/>
              <a:gd name="connsiteX0" fmla="*/ 1136821 w 4231615"/>
              <a:gd name="connsiteY0" fmla="*/ 889306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1136821 w 4231615"/>
              <a:gd name="connsiteY4" fmla="*/ 889306 h 4257832"/>
              <a:gd name="connsiteX0" fmla="*/ 0 w 3094794"/>
              <a:gd name="connsiteY0" fmla="*/ 889306 h 4257832"/>
              <a:gd name="connsiteX1" fmla="*/ 90617 w 3094794"/>
              <a:gd name="connsiteY1" fmla="*/ 2703 h 4257832"/>
              <a:gd name="connsiteX2" fmla="*/ 3094794 w 3094794"/>
              <a:gd name="connsiteY2" fmla="*/ 0 h 4257832"/>
              <a:gd name="connsiteX3" fmla="*/ 3088444 w 3094794"/>
              <a:gd name="connsiteY3" fmla="*/ 4257832 h 4257832"/>
              <a:gd name="connsiteX4" fmla="*/ 0 w 3094794"/>
              <a:gd name="connsiteY4" fmla="*/ 889306 h 4257832"/>
              <a:gd name="connsiteX0" fmla="*/ 634313 w 3004177"/>
              <a:gd name="connsiteY0" fmla="*/ 851843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4" fmla="*/ 634313 w 3004177"/>
              <a:gd name="connsiteY4" fmla="*/ 851843 h 4257832"/>
              <a:gd name="connsiteX0" fmla="*/ 2997827 w 3004177"/>
              <a:gd name="connsiteY0" fmla="*/ 4257832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0" fmla="*/ 3310865 w 3317215"/>
              <a:gd name="connsiteY0" fmla="*/ 4257832 h 4257832"/>
              <a:gd name="connsiteX1" fmla="*/ 0 w 3317215"/>
              <a:gd name="connsiteY1" fmla="*/ 2703 h 4257832"/>
              <a:gd name="connsiteX2" fmla="*/ 3317215 w 3317215"/>
              <a:gd name="connsiteY2" fmla="*/ 0 h 4257832"/>
              <a:gd name="connsiteX3" fmla="*/ 3310865 w 3317215"/>
              <a:gd name="connsiteY3" fmla="*/ 4257832 h 42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7215" h="4257832">
                <a:moveTo>
                  <a:pt x="3310865" y="4257832"/>
                </a:moveTo>
                <a:lnTo>
                  <a:pt x="0" y="2703"/>
                </a:lnTo>
                <a:lnTo>
                  <a:pt x="3317215" y="0"/>
                </a:lnTo>
                <a:cubicBezTo>
                  <a:pt x="3315098" y="1419277"/>
                  <a:pt x="3312982" y="2838555"/>
                  <a:pt x="3310865" y="42578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pic>
        <p:nvPicPr>
          <p:cNvPr id="14" name="Picture 13" descr="Transgrid_logo_white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81" y="14299"/>
            <a:ext cx="1956820" cy="873254"/>
          </a:xfrm>
          <a:prstGeom prst="rect">
            <a:avLst/>
          </a:prstGeom>
        </p:spPr>
      </p:pic>
      <p:sp>
        <p:nvSpPr>
          <p:cNvPr id="17" name="Freeform 16"/>
          <p:cNvSpPr/>
          <p:nvPr userDrawn="1"/>
        </p:nvSpPr>
        <p:spPr>
          <a:xfrm flipV="1">
            <a:off x="5832000" y="2336221"/>
            <a:ext cx="3317215" cy="2808867"/>
          </a:xfrm>
          <a:custGeom>
            <a:avLst/>
            <a:gdLst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1511928 w 4220102"/>
              <a:gd name="connsiteY2" fmla="*/ 29704 h 4266726"/>
              <a:gd name="connsiteX3" fmla="*/ 3974471 w 4220102"/>
              <a:gd name="connsiteY3" fmla="*/ 38757 h 4266726"/>
              <a:gd name="connsiteX4" fmla="*/ 4209861 w 4220102"/>
              <a:gd name="connsiteY4" fmla="*/ 29704 h 4266726"/>
              <a:gd name="connsiteX5" fmla="*/ 4218915 w 4220102"/>
              <a:gd name="connsiteY5" fmla="*/ 2544 h 4266726"/>
              <a:gd name="connsiteX6" fmla="*/ 4200808 w 4220102"/>
              <a:gd name="connsiteY6" fmla="*/ 2544 h 4266726"/>
              <a:gd name="connsiteX7" fmla="*/ 4218915 w 4220102"/>
              <a:gd name="connsiteY7" fmla="*/ 4266726 h 4266726"/>
              <a:gd name="connsiteX8" fmla="*/ 0 w 4220102"/>
              <a:gd name="connsiteY8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3974471 w 4220102"/>
              <a:gd name="connsiteY2" fmla="*/ 38757 h 4266726"/>
              <a:gd name="connsiteX3" fmla="*/ 4209861 w 4220102"/>
              <a:gd name="connsiteY3" fmla="*/ 29704 h 4266726"/>
              <a:gd name="connsiteX4" fmla="*/ 4218915 w 4220102"/>
              <a:gd name="connsiteY4" fmla="*/ 2544 h 4266726"/>
              <a:gd name="connsiteX5" fmla="*/ 4200808 w 4220102"/>
              <a:gd name="connsiteY5" fmla="*/ 2544 h 4266726"/>
              <a:gd name="connsiteX6" fmla="*/ 4218915 w 4220102"/>
              <a:gd name="connsiteY6" fmla="*/ 4266726 h 4266726"/>
              <a:gd name="connsiteX7" fmla="*/ 0 w 4220102"/>
              <a:gd name="connsiteY7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4209861 w 4220102"/>
              <a:gd name="connsiteY2" fmla="*/ 29704 h 4266726"/>
              <a:gd name="connsiteX3" fmla="*/ 4218915 w 4220102"/>
              <a:gd name="connsiteY3" fmla="*/ 2544 h 4266726"/>
              <a:gd name="connsiteX4" fmla="*/ 4200808 w 4220102"/>
              <a:gd name="connsiteY4" fmla="*/ 2544 h 4266726"/>
              <a:gd name="connsiteX5" fmla="*/ 4218915 w 4220102"/>
              <a:gd name="connsiteY5" fmla="*/ 4266726 h 4266726"/>
              <a:gd name="connsiteX6" fmla="*/ 0 w 4220102"/>
              <a:gd name="connsiteY6" fmla="*/ 11597 h 4266726"/>
              <a:gd name="connsiteX0" fmla="*/ 0 w 4226628"/>
              <a:gd name="connsiteY0" fmla="*/ 11065 h 4266194"/>
              <a:gd name="connsiteX1" fmla="*/ 0 w 4226628"/>
              <a:gd name="connsiteY1" fmla="*/ 11065 h 4266194"/>
              <a:gd name="connsiteX2" fmla="*/ 4222561 w 4226628"/>
              <a:gd name="connsiteY2" fmla="*/ 29172 h 4266194"/>
              <a:gd name="connsiteX3" fmla="*/ 4218915 w 4226628"/>
              <a:gd name="connsiteY3" fmla="*/ 2012 h 4266194"/>
              <a:gd name="connsiteX4" fmla="*/ 4200808 w 4226628"/>
              <a:gd name="connsiteY4" fmla="*/ 2012 h 4266194"/>
              <a:gd name="connsiteX5" fmla="*/ 4218915 w 4226628"/>
              <a:gd name="connsiteY5" fmla="*/ 4266194 h 4266194"/>
              <a:gd name="connsiteX6" fmla="*/ 0 w 4226628"/>
              <a:gd name="connsiteY6" fmla="*/ 11065 h 4266194"/>
              <a:gd name="connsiteX0" fmla="*/ 0 w 4531291"/>
              <a:gd name="connsiteY0" fmla="*/ 316315 h 4571444"/>
              <a:gd name="connsiteX1" fmla="*/ 0 w 4531291"/>
              <a:gd name="connsiteY1" fmla="*/ 316315 h 4571444"/>
              <a:gd name="connsiteX2" fmla="*/ 4222561 w 4531291"/>
              <a:gd name="connsiteY2" fmla="*/ 334422 h 4571444"/>
              <a:gd name="connsiteX3" fmla="*/ 4218915 w 4531291"/>
              <a:gd name="connsiteY3" fmla="*/ 307262 h 4571444"/>
              <a:gd name="connsiteX4" fmla="*/ 4218915 w 4531291"/>
              <a:gd name="connsiteY4" fmla="*/ 4571444 h 4571444"/>
              <a:gd name="connsiteX5" fmla="*/ 0 w 4531291"/>
              <a:gd name="connsiteY5" fmla="*/ 316315 h 4571444"/>
              <a:gd name="connsiteX0" fmla="*/ 0 w 4531291"/>
              <a:gd name="connsiteY0" fmla="*/ 9053 h 4264182"/>
              <a:gd name="connsiteX1" fmla="*/ 0 w 4531291"/>
              <a:gd name="connsiteY1" fmla="*/ 9053 h 4264182"/>
              <a:gd name="connsiteX2" fmla="*/ 4218915 w 4531291"/>
              <a:gd name="connsiteY2" fmla="*/ 0 h 4264182"/>
              <a:gd name="connsiteX3" fmla="*/ 4218915 w 4531291"/>
              <a:gd name="connsiteY3" fmla="*/ 4264182 h 4264182"/>
              <a:gd name="connsiteX4" fmla="*/ 0 w 4531291"/>
              <a:gd name="connsiteY4" fmla="*/ 9053 h 4264182"/>
              <a:gd name="connsiteX0" fmla="*/ 0 w 4218915"/>
              <a:gd name="connsiteY0" fmla="*/ 9053 h 4264182"/>
              <a:gd name="connsiteX1" fmla="*/ 0 w 4218915"/>
              <a:gd name="connsiteY1" fmla="*/ 9053 h 4264182"/>
              <a:gd name="connsiteX2" fmla="*/ 4218915 w 4218915"/>
              <a:gd name="connsiteY2" fmla="*/ 0 h 4264182"/>
              <a:gd name="connsiteX3" fmla="*/ 4218915 w 4218915"/>
              <a:gd name="connsiteY3" fmla="*/ 4264182 h 4264182"/>
              <a:gd name="connsiteX4" fmla="*/ 0 w 4218915"/>
              <a:gd name="connsiteY4" fmla="*/ 9053 h 4264182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18915 w 4225265"/>
              <a:gd name="connsiteY3" fmla="*/ 4264182 h 4264182"/>
              <a:gd name="connsiteX4" fmla="*/ 0 w 4225265"/>
              <a:gd name="connsiteY4" fmla="*/ 9053 h 4264182"/>
              <a:gd name="connsiteX0" fmla="*/ 0 w 4538718"/>
              <a:gd name="connsiteY0" fmla="*/ 322580 h 4577709"/>
              <a:gd name="connsiteX1" fmla="*/ 0 w 4538718"/>
              <a:gd name="connsiteY1" fmla="*/ 322580 h 4577709"/>
              <a:gd name="connsiteX2" fmla="*/ 4225265 w 4538718"/>
              <a:gd name="connsiteY2" fmla="*/ 313527 h 4577709"/>
              <a:gd name="connsiteX3" fmla="*/ 4225265 w 4538718"/>
              <a:gd name="connsiteY3" fmla="*/ 4577709 h 4577709"/>
              <a:gd name="connsiteX4" fmla="*/ 0 w 4538718"/>
              <a:gd name="connsiteY4" fmla="*/ 322580 h 4577709"/>
              <a:gd name="connsiteX0" fmla="*/ 0 w 4225265"/>
              <a:gd name="connsiteY0" fmla="*/ 322580 h 4577709"/>
              <a:gd name="connsiteX1" fmla="*/ 0 w 4225265"/>
              <a:gd name="connsiteY1" fmla="*/ 322580 h 4577709"/>
              <a:gd name="connsiteX2" fmla="*/ 4225265 w 4225265"/>
              <a:gd name="connsiteY2" fmla="*/ 313527 h 4577709"/>
              <a:gd name="connsiteX3" fmla="*/ 4225265 w 4225265"/>
              <a:gd name="connsiteY3" fmla="*/ 4577709 h 4577709"/>
              <a:gd name="connsiteX4" fmla="*/ 0 w 4225265"/>
              <a:gd name="connsiteY4" fmla="*/ 322580 h 4577709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25265 w 4225265"/>
              <a:gd name="connsiteY3" fmla="*/ 4264182 h 4264182"/>
              <a:gd name="connsiteX4" fmla="*/ 0 w 4225265"/>
              <a:gd name="connsiteY4" fmla="*/ 9053 h 4264182"/>
              <a:gd name="connsiteX0" fmla="*/ 0 w 4231615"/>
              <a:gd name="connsiteY0" fmla="*/ 2703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0 w 4231615"/>
              <a:gd name="connsiteY4" fmla="*/ 2703 h 4257832"/>
              <a:gd name="connsiteX0" fmla="*/ 1136821 w 4231615"/>
              <a:gd name="connsiteY0" fmla="*/ 889306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1136821 w 4231615"/>
              <a:gd name="connsiteY4" fmla="*/ 889306 h 4257832"/>
              <a:gd name="connsiteX0" fmla="*/ 0 w 3094794"/>
              <a:gd name="connsiteY0" fmla="*/ 889306 h 4257832"/>
              <a:gd name="connsiteX1" fmla="*/ 90617 w 3094794"/>
              <a:gd name="connsiteY1" fmla="*/ 2703 h 4257832"/>
              <a:gd name="connsiteX2" fmla="*/ 3094794 w 3094794"/>
              <a:gd name="connsiteY2" fmla="*/ 0 h 4257832"/>
              <a:gd name="connsiteX3" fmla="*/ 3088444 w 3094794"/>
              <a:gd name="connsiteY3" fmla="*/ 4257832 h 4257832"/>
              <a:gd name="connsiteX4" fmla="*/ 0 w 3094794"/>
              <a:gd name="connsiteY4" fmla="*/ 889306 h 4257832"/>
              <a:gd name="connsiteX0" fmla="*/ 634313 w 3004177"/>
              <a:gd name="connsiteY0" fmla="*/ 851843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4" fmla="*/ 634313 w 3004177"/>
              <a:gd name="connsiteY4" fmla="*/ 851843 h 4257832"/>
              <a:gd name="connsiteX0" fmla="*/ 2997827 w 3004177"/>
              <a:gd name="connsiteY0" fmla="*/ 4257832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0" fmla="*/ 3310865 w 3317215"/>
              <a:gd name="connsiteY0" fmla="*/ 4257832 h 4257832"/>
              <a:gd name="connsiteX1" fmla="*/ 0 w 3317215"/>
              <a:gd name="connsiteY1" fmla="*/ 2703 h 4257832"/>
              <a:gd name="connsiteX2" fmla="*/ 3317215 w 3317215"/>
              <a:gd name="connsiteY2" fmla="*/ 0 h 4257832"/>
              <a:gd name="connsiteX3" fmla="*/ 3310865 w 3317215"/>
              <a:gd name="connsiteY3" fmla="*/ 4257832 h 42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7215" h="4257832">
                <a:moveTo>
                  <a:pt x="3310865" y="4257832"/>
                </a:moveTo>
                <a:lnTo>
                  <a:pt x="0" y="2703"/>
                </a:lnTo>
                <a:lnTo>
                  <a:pt x="3317215" y="0"/>
                </a:lnTo>
                <a:cubicBezTo>
                  <a:pt x="3315098" y="1419277"/>
                  <a:pt x="3312982" y="2838555"/>
                  <a:pt x="3310865" y="42578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77889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1">
          <a:blip r:embed="rId2">
            <a:grayscl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0A3978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AU" sz="1800" kern="0" dirty="0">
              <a:solidFill>
                <a:prstClr val="white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584000"/>
            <a:ext cx="5040000" cy="2160000"/>
          </a:xfrm>
          <a:noFill/>
        </p:spPr>
        <p:txBody>
          <a:bodyPr lIns="288000" tIns="180000" rIns="216000" bIns="180000" anchor="ctr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200" baseline="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20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spcBef>
                <a:spcPts val="150"/>
              </a:spcBef>
              <a:buFontTx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150"/>
              </a:spcBef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/>
              <a:t>Enter title here. Press Increase Indent for a subtitle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5830434" y="-2028"/>
            <a:ext cx="3317215" cy="2808867"/>
          </a:xfrm>
          <a:custGeom>
            <a:avLst/>
            <a:gdLst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1511928 w 4220102"/>
              <a:gd name="connsiteY2" fmla="*/ 29704 h 4266726"/>
              <a:gd name="connsiteX3" fmla="*/ 3974471 w 4220102"/>
              <a:gd name="connsiteY3" fmla="*/ 38757 h 4266726"/>
              <a:gd name="connsiteX4" fmla="*/ 4209861 w 4220102"/>
              <a:gd name="connsiteY4" fmla="*/ 29704 h 4266726"/>
              <a:gd name="connsiteX5" fmla="*/ 4218915 w 4220102"/>
              <a:gd name="connsiteY5" fmla="*/ 2544 h 4266726"/>
              <a:gd name="connsiteX6" fmla="*/ 4200808 w 4220102"/>
              <a:gd name="connsiteY6" fmla="*/ 2544 h 4266726"/>
              <a:gd name="connsiteX7" fmla="*/ 4218915 w 4220102"/>
              <a:gd name="connsiteY7" fmla="*/ 4266726 h 4266726"/>
              <a:gd name="connsiteX8" fmla="*/ 0 w 4220102"/>
              <a:gd name="connsiteY8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3974471 w 4220102"/>
              <a:gd name="connsiteY2" fmla="*/ 38757 h 4266726"/>
              <a:gd name="connsiteX3" fmla="*/ 4209861 w 4220102"/>
              <a:gd name="connsiteY3" fmla="*/ 29704 h 4266726"/>
              <a:gd name="connsiteX4" fmla="*/ 4218915 w 4220102"/>
              <a:gd name="connsiteY4" fmla="*/ 2544 h 4266726"/>
              <a:gd name="connsiteX5" fmla="*/ 4200808 w 4220102"/>
              <a:gd name="connsiteY5" fmla="*/ 2544 h 4266726"/>
              <a:gd name="connsiteX6" fmla="*/ 4218915 w 4220102"/>
              <a:gd name="connsiteY6" fmla="*/ 4266726 h 4266726"/>
              <a:gd name="connsiteX7" fmla="*/ 0 w 4220102"/>
              <a:gd name="connsiteY7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4209861 w 4220102"/>
              <a:gd name="connsiteY2" fmla="*/ 29704 h 4266726"/>
              <a:gd name="connsiteX3" fmla="*/ 4218915 w 4220102"/>
              <a:gd name="connsiteY3" fmla="*/ 2544 h 4266726"/>
              <a:gd name="connsiteX4" fmla="*/ 4200808 w 4220102"/>
              <a:gd name="connsiteY4" fmla="*/ 2544 h 4266726"/>
              <a:gd name="connsiteX5" fmla="*/ 4218915 w 4220102"/>
              <a:gd name="connsiteY5" fmla="*/ 4266726 h 4266726"/>
              <a:gd name="connsiteX6" fmla="*/ 0 w 4220102"/>
              <a:gd name="connsiteY6" fmla="*/ 11597 h 4266726"/>
              <a:gd name="connsiteX0" fmla="*/ 0 w 4226628"/>
              <a:gd name="connsiteY0" fmla="*/ 11065 h 4266194"/>
              <a:gd name="connsiteX1" fmla="*/ 0 w 4226628"/>
              <a:gd name="connsiteY1" fmla="*/ 11065 h 4266194"/>
              <a:gd name="connsiteX2" fmla="*/ 4222561 w 4226628"/>
              <a:gd name="connsiteY2" fmla="*/ 29172 h 4266194"/>
              <a:gd name="connsiteX3" fmla="*/ 4218915 w 4226628"/>
              <a:gd name="connsiteY3" fmla="*/ 2012 h 4266194"/>
              <a:gd name="connsiteX4" fmla="*/ 4200808 w 4226628"/>
              <a:gd name="connsiteY4" fmla="*/ 2012 h 4266194"/>
              <a:gd name="connsiteX5" fmla="*/ 4218915 w 4226628"/>
              <a:gd name="connsiteY5" fmla="*/ 4266194 h 4266194"/>
              <a:gd name="connsiteX6" fmla="*/ 0 w 4226628"/>
              <a:gd name="connsiteY6" fmla="*/ 11065 h 4266194"/>
              <a:gd name="connsiteX0" fmla="*/ 0 w 4531291"/>
              <a:gd name="connsiteY0" fmla="*/ 316315 h 4571444"/>
              <a:gd name="connsiteX1" fmla="*/ 0 w 4531291"/>
              <a:gd name="connsiteY1" fmla="*/ 316315 h 4571444"/>
              <a:gd name="connsiteX2" fmla="*/ 4222561 w 4531291"/>
              <a:gd name="connsiteY2" fmla="*/ 334422 h 4571444"/>
              <a:gd name="connsiteX3" fmla="*/ 4218915 w 4531291"/>
              <a:gd name="connsiteY3" fmla="*/ 307262 h 4571444"/>
              <a:gd name="connsiteX4" fmla="*/ 4218915 w 4531291"/>
              <a:gd name="connsiteY4" fmla="*/ 4571444 h 4571444"/>
              <a:gd name="connsiteX5" fmla="*/ 0 w 4531291"/>
              <a:gd name="connsiteY5" fmla="*/ 316315 h 4571444"/>
              <a:gd name="connsiteX0" fmla="*/ 0 w 4531291"/>
              <a:gd name="connsiteY0" fmla="*/ 9053 h 4264182"/>
              <a:gd name="connsiteX1" fmla="*/ 0 w 4531291"/>
              <a:gd name="connsiteY1" fmla="*/ 9053 h 4264182"/>
              <a:gd name="connsiteX2" fmla="*/ 4218915 w 4531291"/>
              <a:gd name="connsiteY2" fmla="*/ 0 h 4264182"/>
              <a:gd name="connsiteX3" fmla="*/ 4218915 w 4531291"/>
              <a:gd name="connsiteY3" fmla="*/ 4264182 h 4264182"/>
              <a:gd name="connsiteX4" fmla="*/ 0 w 4531291"/>
              <a:gd name="connsiteY4" fmla="*/ 9053 h 4264182"/>
              <a:gd name="connsiteX0" fmla="*/ 0 w 4218915"/>
              <a:gd name="connsiteY0" fmla="*/ 9053 h 4264182"/>
              <a:gd name="connsiteX1" fmla="*/ 0 w 4218915"/>
              <a:gd name="connsiteY1" fmla="*/ 9053 h 4264182"/>
              <a:gd name="connsiteX2" fmla="*/ 4218915 w 4218915"/>
              <a:gd name="connsiteY2" fmla="*/ 0 h 4264182"/>
              <a:gd name="connsiteX3" fmla="*/ 4218915 w 4218915"/>
              <a:gd name="connsiteY3" fmla="*/ 4264182 h 4264182"/>
              <a:gd name="connsiteX4" fmla="*/ 0 w 4218915"/>
              <a:gd name="connsiteY4" fmla="*/ 9053 h 4264182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18915 w 4225265"/>
              <a:gd name="connsiteY3" fmla="*/ 4264182 h 4264182"/>
              <a:gd name="connsiteX4" fmla="*/ 0 w 4225265"/>
              <a:gd name="connsiteY4" fmla="*/ 9053 h 4264182"/>
              <a:gd name="connsiteX0" fmla="*/ 0 w 4538718"/>
              <a:gd name="connsiteY0" fmla="*/ 322580 h 4577709"/>
              <a:gd name="connsiteX1" fmla="*/ 0 w 4538718"/>
              <a:gd name="connsiteY1" fmla="*/ 322580 h 4577709"/>
              <a:gd name="connsiteX2" fmla="*/ 4225265 w 4538718"/>
              <a:gd name="connsiteY2" fmla="*/ 313527 h 4577709"/>
              <a:gd name="connsiteX3" fmla="*/ 4225265 w 4538718"/>
              <a:gd name="connsiteY3" fmla="*/ 4577709 h 4577709"/>
              <a:gd name="connsiteX4" fmla="*/ 0 w 4538718"/>
              <a:gd name="connsiteY4" fmla="*/ 322580 h 4577709"/>
              <a:gd name="connsiteX0" fmla="*/ 0 w 4225265"/>
              <a:gd name="connsiteY0" fmla="*/ 322580 h 4577709"/>
              <a:gd name="connsiteX1" fmla="*/ 0 w 4225265"/>
              <a:gd name="connsiteY1" fmla="*/ 322580 h 4577709"/>
              <a:gd name="connsiteX2" fmla="*/ 4225265 w 4225265"/>
              <a:gd name="connsiteY2" fmla="*/ 313527 h 4577709"/>
              <a:gd name="connsiteX3" fmla="*/ 4225265 w 4225265"/>
              <a:gd name="connsiteY3" fmla="*/ 4577709 h 4577709"/>
              <a:gd name="connsiteX4" fmla="*/ 0 w 4225265"/>
              <a:gd name="connsiteY4" fmla="*/ 322580 h 4577709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25265 w 4225265"/>
              <a:gd name="connsiteY3" fmla="*/ 4264182 h 4264182"/>
              <a:gd name="connsiteX4" fmla="*/ 0 w 4225265"/>
              <a:gd name="connsiteY4" fmla="*/ 9053 h 4264182"/>
              <a:gd name="connsiteX0" fmla="*/ 0 w 4231615"/>
              <a:gd name="connsiteY0" fmla="*/ 2703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0 w 4231615"/>
              <a:gd name="connsiteY4" fmla="*/ 2703 h 4257832"/>
              <a:gd name="connsiteX0" fmla="*/ 1136821 w 4231615"/>
              <a:gd name="connsiteY0" fmla="*/ 889306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1136821 w 4231615"/>
              <a:gd name="connsiteY4" fmla="*/ 889306 h 4257832"/>
              <a:gd name="connsiteX0" fmla="*/ 0 w 3094794"/>
              <a:gd name="connsiteY0" fmla="*/ 889306 h 4257832"/>
              <a:gd name="connsiteX1" fmla="*/ 90617 w 3094794"/>
              <a:gd name="connsiteY1" fmla="*/ 2703 h 4257832"/>
              <a:gd name="connsiteX2" fmla="*/ 3094794 w 3094794"/>
              <a:gd name="connsiteY2" fmla="*/ 0 h 4257832"/>
              <a:gd name="connsiteX3" fmla="*/ 3088444 w 3094794"/>
              <a:gd name="connsiteY3" fmla="*/ 4257832 h 4257832"/>
              <a:gd name="connsiteX4" fmla="*/ 0 w 3094794"/>
              <a:gd name="connsiteY4" fmla="*/ 889306 h 4257832"/>
              <a:gd name="connsiteX0" fmla="*/ 634313 w 3004177"/>
              <a:gd name="connsiteY0" fmla="*/ 851843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4" fmla="*/ 634313 w 3004177"/>
              <a:gd name="connsiteY4" fmla="*/ 851843 h 4257832"/>
              <a:gd name="connsiteX0" fmla="*/ 2997827 w 3004177"/>
              <a:gd name="connsiteY0" fmla="*/ 4257832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0" fmla="*/ 3310865 w 3317215"/>
              <a:gd name="connsiteY0" fmla="*/ 4257832 h 4257832"/>
              <a:gd name="connsiteX1" fmla="*/ 0 w 3317215"/>
              <a:gd name="connsiteY1" fmla="*/ 2703 h 4257832"/>
              <a:gd name="connsiteX2" fmla="*/ 3317215 w 3317215"/>
              <a:gd name="connsiteY2" fmla="*/ 0 h 4257832"/>
              <a:gd name="connsiteX3" fmla="*/ 3310865 w 3317215"/>
              <a:gd name="connsiteY3" fmla="*/ 4257832 h 42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7215" h="4257832">
                <a:moveTo>
                  <a:pt x="3310865" y="4257832"/>
                </a:moveTo>
                <a:lnTo>
                  <a:pt x="0" y="2703"/>
                </a:lnTo>
                <a:lnTo>
                  <a:pt x="3317215" y="0"/>
                </a:lnTo>
                <a:cubicBezTo>
                  <a:pt x="3315098" y="1419277"/>
                  <a:pt x="3312982" y="2838555"/>
                  <a:pt x="3310865" y="4257832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pic>
        <p:nvPicPr>
          <p:cNvPr id="18" name="Picture 17" descr="Transgrid_logo_white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81" y="14299"/>
            <a:ext cx="1956820" cy="873254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flipV="1">
            <a:off x="5832000" y="2336221"/>
            <a:ext cx="3317215" cy="2808867"/>
          </a:xfrm>
          <a:custGeom>
            <a:avLst/>
            <a:gdLst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1511928 w 4220102"/>
              <a:gd name="connsiteY2" fmla="*/ 29704 h 4266726"/>
              <a:gd name="connsiteX3" fmla="*/ 3974471 w 4220102"/>
              <a:gd name="connsiteY3" fmla="*/ 38757 h 4266726"/>
              <a:gd name="connsiteX4" fmla="*/ 4209861 w 4220102"/>
              <a:gd name="connsiteY4" fmla="*/ 29704 h 4266726"/>
              <a:gd name="connsiteX5" fmla="*/ 4218915 w 4220102"/>
              <a:gd name="connsiteY5" fmla="*/ 2544 h 4266726"/>
              <a:gd name="connsiteX6" fmla="*/ 4200808 w 4220102"/>
              <a:gd name="connsiteY6" fmla="*/ 2544 h 4266726"/>
              <a:gd name="connsiteX7" fmla="*/ 4218915 w 4220102"/>
              <a:gd name="connsiteY7" fmla="*/ 4266726 h 4266726"/>
              <a:gd name="connsiteX8" fmla="*/ 0 w 4220102"/>
              <a:gd name="connsiteY8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3974471 w 4220102"/>
              <a:gd name="connsiteY2" fmla="*/ 38757 h 4266726"/>
              <a:gd name="connsiteX3" fmla="*/ 4209861 w 4220102"/>
              <a:gd name="connsiteY3" fmla="*/ 29704 h 4266726"/>
              <a:gd name="connsiteX4" fmla="*/ 4218915 w 4220102"/>
              <a:gd name="connsiteY4" fmla="*/ 2544 h 4266726"/>
              <a:gd name="connsiteX5" fmla="*/ 4200808 w 4220102"/>
              <a:gd name="connsiteY5" fmla="*/ 2544 h 4266726"/>
              <a:gd name="connsiteX6" fmla="*/ 4218915 w 4220102"/>
              <a:gd name="connsiteY6" fmla="*/ 4266726 h 4266726"/>
              <a:gd name="connsiteX7" fmla="*/ 0 w 4220102"/>
              <a:gd name="connsiteY7" fmla="*/ 11597 h 4266726"/>
              <a:gd name="connsiteX0" fmla="*/ 0 w 4220102"/>
              <a:gd name="connsiteY0" fmla="*/ 11597 h 4266726"/>
              <a:gd name="connsiteX1" fmla="*/ 0 w 4220102"/>
              <a:gd name="connsiteY1" fmla="*/ 11597 h 4266726"/>
              <a:gd name="connsiteX2" fmla="*/ 4209861 w 4220102"/>
              <a:gd name="connsiteY2" fmla="*/ 29704 h 4266726"/>
              <a:gd name="connsiteX3" fmla="*/ 4218915 w 4220102"/>
              <a:gd name="connsiteY3" fmla="*/ 2544 h 4266726"/>
              <a:gd name="connsiteX4" fmla="*/ 4200808 w 4220102"/>
              <a:gd name="connsiteY4" fmla="*/ 2544 h 4266726"/>
              <a:gd name="connsiteX5" fmla="*/ 4218915 w 4220102"/>
              <a:gd name="connsiteY5" fmla="*/ 4266726 h 4266726"/>
              <a:gd name="connsiteX6" fmla="*/ 0 w 4220102"/>
              <a:gd name="connsiteY6" fmla="*/ 11597 h 4266726"/>
              <a:gd name="connsiteX0" fmla="*/ 0 w 4226628"/>
              <a:gd name="connsiteY0" fmla="*/ 11065 h 4266194"/>
              <a:gd name="connsiteX1" fmla="*/ 0 w 4226628"/>
              <a:gd name="connsiteY1" fmla="*/ 11065 h 4266194"/>
              <a:gd name="connsiteX2" fmla="*/ 4222561 w 4226628"/>
              <a:gd name="connsiteY2" fmla="*/ 29172 h 4266194"/>
              <a:gd name="connsiteX3" fmla="*/ 4218915 w 4226628"/>
              <a:gd name="connsiteY3" fmla="*/ 2012 h 4266194"/>
              <a:gd name="connsiteX4" fmla="*/ 4200808 w 4226628"/>
              <a:gd name="connsiteY4" fmla="*/ 2012 h 4266194"/>
              <a:gd name="connsiteX5" fmla="*/ 4218915 w 4226628"/>
              <a:gd name="connsiteY5" fmla="*/ 4266194 h 4266194"/>
              <a:gd name="connsiteX6" fmla="*/ 0 w 4226628"/>
              <a:gd name="connsiteY6" fmla="*/ 11065 h 4266194"/>
              <a:gd name="connsiteX0" fmla="*/ 0 w 4531291"/>
              <a:gd name="connsiteY0" fmla="*/ 316315 h 4571444"/>
              <a:gd name="connsiteX1" fmla="*/ 0 w 4531291"/>
              <a:gd name="connsiteY1" fmla="*/ 316315 h 4571444"/>
              <a:gd name="connsiteX2" fmla="*/ 4222561 w 4531291"/>
              <a:gd name="connsiteY2" fmla="*/ 334422 h 4571444"/>
              <a:gd name="connsiteX3" fmla="*/ 4218915 w 4531291"/>
              <a:gd name="connsiteY3" fmla="*/ 307262 h 4571444"/>
              <a:gd name="connsiteX4" fmla="*/ 4218915 w 4531291"/>
              <a:gd name="connsiteY4" fmla="*/ 4571444 h 4571444"/>
              <a:gd name="connsiteX5" fmla="*/ 0 w 4531291"/>
              <a:gd name="connsiteY5" fmla="*/ 316315 h 4571444"/>
              <a:gd name="connsiteX0" fmla="*/ 0 w 4531291"/>
              <a:gd name="connsiteY0" fmla="*/ 9053 h 4264182"/>
              <a:gd name="connsiteX1" fmla="*/ 0 w 4531291"/>
              <a:gd name="connsiteY1" fmla="*/ 9053 h 4264182"/>
              <a:gd name="connsiteX2" fmla="*/ 4218915 w 4531291"/>
              <a:gd name="connsiteY2" fmla="*/ 0 h 4264182"/>
              <a:gd name="connsiteX3" fmla="*/ 4218915 w 4531291"/>
              <a:gd name="connsiteY3" fmla="*/ 4264182 h 4264182"/>
              <a:gd name="connsiteX4" fmla="*/ 0 w 4531291"/>
              <a:gd name="connsiteY4" fmla="*/ 9053 h 4264182"/>
              <a:gd name="connsiteX0" fmla="*/ 0 w 4218915"/>
              <a:gd name="connsiteY0" fmla="*/ 9053 h 4264182"/>
              <a:gd name="connsiteX1" fmla="*/ 0 w 4218915"/>
              <a:gd name="connsiteY1" fmla="*/ 9053 h 4264182"/>
              <a:gd name="connsiteX2" fmla="*/ 4218915 w 4218915"/>
              <a:gd name="connsiteY2" fmla="*/ 0 h 4264182"/>
              <a:gd name="connsiteX3" fmla="*/ 4218915 w 4218915"/>
              <a:gd name="connsiteY3" fmla="*/ 4264182 h 4264182"/>
              <a:gd name="connsiteX4" fmla="*/ 0 w 4218915"/>
              <a:gd name="connsiteY4" fmla="*/ 9053 h 4264182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18915 w 4225265"/>
              <a:gd name="connsiteY3" fmla="*/ 4264182 h 4264182"/>
              <a:gd name="connsiteX4" fmla="*/ 0 w 4225265"/>
              <a:gd name="connsiteY4" fmla="*/ 9053 h 4264182"/>
              <a:gd name="connsiteX0" fmla="*/ 0 w 4538718"/>
              <a:gd name="connsiteY0" fmla="*/ 322580 h 4577709"/>
              <a:gd name="connsiteX1" fmla="*/ 0 w 4538718"/>
              <a:gd name="connsiteY1" fmla="*/ 322580 h 4577709"/>
              <a:gd name="connsiteX2" fmla="*/ 4225265 w 4538718"/>
              <a:gd name="connsiteY2" fmla="*/ 313527 h 4577709"/>
              <a:gd name="connsiteX3" fmla="*/ 4225265 w 4538718"/>
              <a:gd name="connsiteY3" fmla="*/ 4577709 h 4577709"/>
              <a:gd name="connsiteX4" fmla="*/ 0 w 4538718"/>
              <a:gd name="connsiteY4" fmla="*/ 322580 h 4577709"/>
              <a:gd name="connsiteX0" fmla="*/ 0 w 4225265"/>
              <a:gd name="connsiteY0" fmla="*/ 322580 h 4577709"/>
              <a:gd name="connsiteX1" fmla="*/ 0 w 4225265"/>
              <a:gd name="connsiteY1" fmla="*/ 322580 h 4577709"/>
              <a:gd name="connsiteX2" fmla="*/ 4225265 w 4225265"/>
              <a:gd name="connsiteY2" fmla="*/ 313527 h 4577709"/>
              <a:gd name="connsiteX3" fmla="*/ 4225265 w 4225265"/>
              <a:gd name="connsiteY3" fmla="*/ 4577709 h 4577709"/>
              <a:gd name="connsiteX4" fmla="*/ 0 w 4225265"/>
              <a:gd name="connsiteY4" fmla="*/ 322580 h 4577709"/>
              <a:gd name="connsiteX0" fmla="*/ 0 w 4225265"/>
              <a:gd name="connsiteY0" fmla="*/ 9053 h 4264182"/>
              <a:gd name="connsiteX1" fmla="*/ 0 w 4225265"/>
              <a:gd name="connsiteY1" fmla="*/ 9053 h 4264182"/>
              <a:gd name="connsiteX2" fmla="*/ 4225265 w 4225265"/>
              <a:gd name="connsiteY2" fmla="*/ 0 h 4264182"/>
              <a:gd name="connsiteX3" fmla="*/ 4225265 w 4225265"/>
              <a:gd name="connsiteY3" fmla="*/ 4264182 h 4264182"/>
              <a:gd name="connsiteX4" fmla="*/ 0 w 4225265"/>
              <a:gd name="connsiteY4" fmla="*/ 9053 h 4264182"/>
              <a:gd name="connsiteX0" fmla="*/ 0 w 4231615"/>
              <a:gd name="connsiteY0" fmla="*/ 2703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0 w 4231615"/>
              <a:gd name="connsiteY4" fmla="*/ 2703 h 4257832"/>
              <a:gd name="connsiteX0" fmla="*/ 1136821 w 4231615"/>
              <a:gd name="connsiteY0" fmla="*/ 889306 h 4257832"/>
              <a:gd name="connsiteX1" fmla="*/ 0 w 4231615"/>
              <a:gd name="connsiteY1" fmla="*/ 2703 h 4257832"/>
              <a:gd name="connsiteX2" fmla="*/ 4231615 w 4231615"/>
              <a:gd name="connsiteY2" fmla="*/ 0 h 4257832"/>
              <a:gd name="connsiteX3" fmla="*/ 4225265 w 4231615"/>
              <a:gd name="connsiteY3" fmla="*/ 4257832 h 4257832"/>
              <a:gd name="connsiteX4" fmla="*/ 1136821 w 4231615"/>
              <a:gd name="connsiteY4" fmla="*/ 889306 h 4257832"/>
              <a:gd name="connsiteX0" fmla="*/ 0 w 3094794"/>
              <a:gd name="connsiteY0" fmla="*/ 889306 h 4257832"/>
              <a:gd name="connsiteX1" fmla="*/ 90617 w 3094794"/>
              <a:gd name="connsiteY1" fmla="*/ 2703 h 4257832"/>
              <a:gd name="connsiteX2" fmla="*/ 3094794 w 3094794"/>
              <a:gd name="connsiteY2" fmla="*/ 0 h 4257832"/>
              <a:gd name="connsiteX3" fmla="*/ 3088444 w 3094794"/>
              <a:gd name="connsiteY3" fmla="*/ 4257832 h 4257832"/>
              <a:gd name="connsiteX4" fmla="*/ 0 w 3094794"/>
              <a:gd name="connsiteY4" fmla="*/ 889306 h 4257832"/>
              <a:gd name="connsiteX0" fmla="*/ 634313 w 3004177"/>
              <a:gd name="connsiteY0" fmla="*/ 851843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4" fmla="*/ 634313 w 3004177"/>
              <a:gd name="connsiteY4" fmla="*/ 851843 h 4257832"/>
              <a:gd name="connsiteX0" fmla="*/ 2997827 w 3004177"/>
              <a:gd name="connsiteY0" fmla="*/ 4257832 h 4257832"/>
              <a:gd name="connsiteX1" fmla="*/ 0 w 3004177"/>
              <a:gd name="connsiteY1" fmla="*/ 2703 h 4257832"/>
              <a:gd name="connsiteX2" fmla="*/ 3004177 w 3004177"/>
              <a:gd name="connsiteY2" fmla="*/ 0 h 4257832"/>
              <a:gd name="connsiteX3" fmla="*/ 2997827 w 3004177"/>
              <a:gd name="connsiteY3" fmla="*/ 4257832 h 4257832"/>
              <a:gd name="connsiteX0" fmla="*/ 3310865 w 3317215"/>
              <a:gd name="connsiteY0" fmla="*/ 4257832 h 4257832"/>
              <a:gd name="connsiteX1" fmla="*/ 0 w 3317215"/>
              <a:gd name="connsiteY1" fmla="*/ 2703 h 4257832"/>
              <a:gd name="connsiteX2" fmla="*/ 3317215 w 3317215"/>
              <a:gd name="connsiteY2" fmla="*/ 0 h 4257832"/>
              <a:gd name="connsiteX3" fmla="*/ 3310865 w 3317215"/>
              <a:gd name="connsiteY3" fmla="*/ 4257832 h 42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7215" h="4257832">
                <a:moveTo>
                  <a:pt x="3310865" y="4257832"/>
                </a:moveTo>
                <a:lnTo>
                  <a:pt x="0" y="2703"/>
                </a:lnTo>
                <a:lnTo>
                  <a:pt x="3317215" y="0"/>
                </a:lnTo>
                <a:cubicBezTo>
                  <a:pt x="3315098" y="1419277"/>
                  <a:pt x="3312982" y="2838555"/>
                  <a:pt x="3310865" y="4257832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07346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540000" y="972000"/>
            <a:ext cx="8064000" cy="3564000"/>
          </a:xfrm>
        </p:spPr>
        <p:txBody>
          <a:bodyPr/>
          <a:lstStyle/>
          <a:p>
            <a:pPr lvl="0"/>
            <a:r>
              <a:rPr lang="en-AU" dirty="0"/>
              <a:t>Insert text here. Press the Increase Indent button to apply style Body Text, press the Increase Indent button again to move down to bullet levels 1-3. Press the Decrease Indent button to move backwards through the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79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64000"/>
            <a:ext cx="9144000" cy="3690000"/>
          </a:xfrm>
          <a:prstGeom prst="rect">
            <a:avLst/>
          </a:pr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srgbClr val="00206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40000" y="972000"/>
            <a:ext cx="3888000" cy="35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16000" y="972000"/>
            <a:ext cx="3888000" cy="35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6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864000"/>
            <a:ext cx="9144000" cy="3690000"/>
          </a:xfrm>
          <a:prstGeom prst="rect">
            <a:avLst/>
          </a:pr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srgbClr val="00206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972000"/>
            <a:ext cx="3888000" cy="432000"/>
          </a:xfrm>
          <a:noFill/>
        </p:spPr>
        <p:txBody>
          <a:bodyPr anchor="ctr"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00" y="972000"/>
            <a:ext cx="3888000" cy="432000"/>
          </a:xfrm>
          <a:noFill/>
        </p:spPr>
        <p:txBody>
          <a:bodyPr anchor="ctr"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2000" y="1368000"/>
            <a:ext cx="3816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788000" y="1368000"/>
            <a:ext cx="3816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540000" y="1476000"/>
            <a:ext cx="3888000" cy="3060000"/>
          </a:xfrm>
        </p:spPr>
        <p:txBody>
          <a:bodyPr/>
          <a:lstStyle/>
          <a:p>
            <a:pPr lvl="0"/>
            <a:r>
              <a:rPr lang="en-AU" dirty="0"/>
              <a:t>Insert text here. Press the Increase Indent button to apply style Body Text, press the Increase Indent button again to move down to bullet levels 1-3. Press the Decrease Indent button to move backwards through the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715999" y="1476000"/>
            <a:ext cx="3888000" cy="3060000"/>
          </a:xfrm>
        </p:spPr>
        <p:txBody>
          <a:bodyPr/>
          <a:lstStyle/>
          <a:p>
            <a:pPr lvl="0"/>
            <a:r>
              <a:rPr lang="en-AU" dirty="0"/>
              <a:t>Insert text here. Press the Increase Indent button to apply style Body Text, press the Increase Indent button again to move down to bullet levels 1-3. Press the Decrease Indent button to move backwards through the style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583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40000" y="972000"/>
            <a:ext cx="3888000" cy="26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16000" y="972000"/>
            <a:ext cx="3888000" cy="26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1" y="3652664"/>
            <a:ext cx="8064500" cy="864096"/>
          </a:xfrm>
        </p:spPr>
        <p:txBody>
          <a:bodyPr/>
          <a:lstStyle/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29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64000"/>
            <a:ext cx="9144000" cy="3690000"/>
          </a:xfrm>
          <a:prstGeom prst="rect">
            <a:avLst/>
          </a:pr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srgbClr val="00206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796136" y="864000"/>
            <a:ext cx="3347864" cy="3690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39749" y="972000"/>
            <a:ext cx="2268000" cy="35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059832" y="972000"/>
            <a:ext cx="2268000" cy="35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24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hre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64000"/>
            <a:ext cx="9144000" cy="3690000"/>
          </a:xfrm>
          <a:prstGeom prst="rect">
            <a:avLst/>
          </a:pr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863999"/>
            <a:ext cx="3348000" cy="369000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336000" y="972000"/>
            <a:ext cx="2268000" cy="35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3708000" y="972000"/>
            <a:ext cx="2268000" cy="35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09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64000"/>
            <a:ext cx="9144000" cy="3690000"/>
          </a:xfrm>
          <a:prstGeom prst="rect">
            <a:avLst/>
          </a:pr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863999"/>
            <a:ext cx="4284000" cy="369000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00" y="972000"/>
            <a:ext cx="4032000" cy="35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4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64000"/>
            <a:ext cx="9144000" cy="3690000"/>
          </a:xfrm>
          <a:prstGeom prst="rect">
            <a:avLst/>
          </a:pr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srgbClr val="002060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60033" y="863999"/>
            <a:ext cx="4283968" cy="369000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39748" y="972000"/>
            <a:ext cx="4032252" cy="35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here. Press the Increase Indent button to apply style Body Text, press the Increase Indent button again to move down to bullet levels 1-3. Press the Decrease Indent button to move backwards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5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488" y="162000"/>
            <a:ext cx="8064000" cy="504000"/>
          </a:xfrm>
          <a:prstGeom prst="rect">
            <a:avLst/>
          </a:prstGeom>
        </p:spPr>
        <p:txBody>
          <a:bodyPr vert="horz" lIns="7200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8064000" cy="3600000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7585" y="4777676"/>
            <a:ext cx="1656184" cy="16289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970" y="4777676"/>
            <a:ext cx="252000" cy="16289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78" y="4687712"/>
            <a:ext cx="117692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21" r:id="rId2"/>
    <p:sldLayoutId id="2147484222" r:id="rId3"/>
    <p:sldLayoutId id="2147484233" r:id="rId4"/>
    <p:sldLayoutId id="2147484223" r:id="rId5"/>
    <p:sldLayoutId id="2147484224" r:id="rId6"/>
    <p:sldLayoutId id="2147484225" r:id="rId7"/>
    <p:sldLayoutId id="2147484226" r:id="rId8"/>
    <p:sldLayoutId id="2147484228" r:id="rId9"/>
    <p:sldLayoutId id="2147484230" r:id="rId10"/>
    <p:sldLayoutId id="2147484231" r:id="rId11"/>
    <p:sldLayoutId id="2147484232" r:id="rId12"/>
    <p:sldLayoutId id="2147484257" r:id="rId13"/>
    <p:sldLayoutId id="2147484234" r:id="rId14"/>
    <p:sldLayoutId id="2147484235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900"/>
        </a:spcBef>
        <a:spcAft>
          <a:spcPts val="600"/>
        </a:spcAft>
        <a:buClr>
          <a:srgbClr val="00AB91"/>
        </a:buClr>
        <a:buSzTx/>
        <a:buFontTx/>
        <a:buNone/>
        <a:tabLst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AB91"/>
        </a:buClr>
        <a:buSzTx/>
        <a:buFontTx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marR="0" indent="-18000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200"/>
        </a:spcAft>
        <a:buClr>
          <a:schemeClr val="tx2"/>
        </a:buClr>
        <a:buSzTx/>
        <a:buFont typeface="Symbol" panose="05050102010706020507" pitchFamily="18" charset="2"/>
        <a:buChar char="&gt;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marR="0" indent="-21600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200"/>
        </a:spcAft>
        <a:buClr>
          <a:schemeClr val="tx2"/>
        </a:buClr>
        <a:buSzTx/>
        <a:buFont typeface="Symbol" panose="05050102010706020507" pitchFamily="18" charset="2"/>
        <a:buChar char="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48000" marR="0" indent="-21600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200"/>
        </a:spcAft>
        <a:buClr>
          <a:schemeClr val="tx2"/>
        </a:buClr>
        <a:buSzTx/>
        <a:buFont typeface="Symbol" panose="05050102010706020507" pitchFamily="18" charset="2"/>
        <a:buChar char="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488" y="162000"/>
            <a:ext cx="8064000" cy="504000"/>
          </a:xfrm>
          <a:prstGeom prst="rect">
            <a:avLst/>
          </a:prstGeom>
        </p:spPr>
        <p:txBody>
          <a:bodyPr vert="horz" lIns="7200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8064000" cy="3600000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7585" y="4777676"/>
            <a:ext cx="1656184" cy="16289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970" y="4777676"/>
            <a:ext cx="252000" cy="16289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r>
              <a:rPr lang="en-AU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78" y="4687712"/>
            <a:ext cx="117692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9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900"/>
        </a:spcBef>
        <a:spcAft>
          <a:spcPts val="600"/>
        </a:spcAft>
        <a:buClr>
          <a:srgbClr val="00AB91"/>
        </a:buClr>
        <a:buSzTx/>
        <a:buFontTx/>
        <a:buNone/>
        <a:tabLst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AB91"/>
        </a:buClr>
        <a:buSzTx/>
        <a:buFontTx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marR="0" indent="-18000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200"/>
        </a:spcAft>
        <a:buClr>
          <a:schemeClr val="tx2"/>
        </a:buClr>
        <a:buSzTx/>
        <a:buFont typeface="Symbol" panose="05050102010706020507" pitchFamily="18" charset="2"/>
        <a:buChar char="&gt;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marR="0" indent="-21600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200"/>
        </a:spcAft>
        <a:buClr>
          <a:schemeClr val="tx2"/>
        </a:buClr>
        <a:buSzTx/>
        <a:buFont typeface="Symbol" panose="05050102010706020507" pitchFamily="18" charset="2"/>
        <a:buChar char="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48000" marR="0" indent="-216000" algn="l" defTabSz="914400" rtl="0" eaLnBrk="1" fontAlgn="auto" latinLnBrk="0" hangingPunct="1">
        <a:lnSpc>
          <a:spcPct val="114000"/>
        </a:lnSpc>
        <a:spcBef>
          <a:spcPts val="0"/>
        </a:spcBef>
        <a:spcAft>
          <a:spcPts val="200"/>
        </a:spcAft>
        <a:buClr>
          <a:schemeClr val="tx2"/>
        </a:buClr>
        <a:buSzTx/>
        <a:buFont typeface="Symbol" panose="05050102010706020507" pitchFamily="18" charset="2"/>
        <a:buChar char="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 smtClean="0"/>
              <a:t>AER Draft Determination Forum 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TransGrid’s 2018/19 – 2022/23 Revenue Determination</a:t>
            </a:r>
          </a:p>
          <a:p>
            <a:pPr lvl="2"/>
            <a:r>
              <a:rPr lang="en-AU" dirty="0" smtClean="0"/>
              <a:t>Tony Meehan, Executive Manager Regulation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14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TransGrid will continue to consult on its Revenue Proposal</a:t>
            </a:r>
          </a:p>
          <a:p>
            <a:pPr marL="717750" lvl="3" indent="-285750">
              <a:buFont typeface="Arial" panose="020B0604020202020204" pitchFamily="34" charset="0"/>
              <a:buChar char="•"/>
            </a:pPr>
            <a:r>
              <a:rPr lang="en-AU" dirty="0" smtClean="0"/>
              <a:t>Revenue Proposal Working Group</a:t>
            </a:r>
          </a:p>
          <a:p>
            <a:pPr marL="717750" lvl="3" indent="-285750">
              <a:buFont typeface="Arial" panose="020B0604020202020204" pitchFamily="34" charset="0"/>
              <a:buChar char="•"/>
            </a:pPr>
            <a:r>
              <a:rPr lang="en-AU" dirty="0" smtClean="0"/>
              <a:t>TransGrid Advisory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Review of the AER draft decision and consideration of a revised proposal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 in consultation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08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AU" dirty="0"/>
              <a:t>TransGrid’s </a:t>
            </a:r>
            <a:r>
              <a:rPr lang="en-AU" dirty="0" smtClean="0"/>
              <a:t>2018/19 </a:t>
            </a:r>
            <a:r>
              <a:rPr lang="en-AU" dirty="0"/>
              <a:t>– 2022/23 Revenue Determination</a:t>
            </a:r>
          </a:p>
          <a:p>
            <a:pPr lvl="2"/>
            <a:r>
              <a:rPr lang="en-AU" dirty="0"/>
              <a:t>Tony Meehan, Executive Manager </a:t>
            </a:r>
            <a:r>
              <a:rPr lang="en-AU" dirty="0" smtClean="0"/>
              <a:t>Regulation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96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dirty="0" smtClean="0"/>
              <a:t>AER draft </a:t>
            </a:r>
            <a:r>
              <a:rPr lang="en-AU" dirty="0"/>
              <a:t>d</a:t>
            </a:r>
            <a:r>
              <a:rPr lang="en-AU" dirty="0" smtClean="0"/>
              <a:t>ecision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Challenging energy policy environment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Contingent projects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Powering Sydney’s Future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Next </a:t>
            </a:r>
            <a:r>
              <a:rPr lang="en-AU" dirty="0"/>
              <a:t>s</a:t>
            </a:r>
            <a:r>
              <a:rPr lang="en-AU" dirty="0" smtClean="0"/>
              <a:t>teps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20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TransGrid’s revenue proposal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539552" y="4233720"/>
            <a:ext cx="8064000" cy="304400"/>
          </a:xfrm>
        </p:spPr>
        <p:txBody>
          <a:bodyPr/>
          <a:lstStyle/>
          <a:p>
            <a:pPr lvl="1"/>
            <a:r>
              <a:rPr lang="en-AU" sz="1100" b="0" dirty="0" smtClean="0"/>
              <a:t>Source</a:t>
            </a:r>
            <a:r>
              <a:rPr lang="en-AU" sz="1100" b="0" dirty="0"/>
              <a:t>: TransGrid. Determined prices shown for 2009/10 to 2017/18. Forecast prices shown for 2018/19 to 2022/23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6720" y="743110"/>
            <a:ext cx="415056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/>
              <a:t>Average Transmission Prices 2009/10 to 2022/23</a:t>
            </a:r>
            <a:endParaRPr lang="en-AU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1043191"/>
            <a:ext cx="5974080" cy="328612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974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AER’s draft </a:t>
            </a:r>
            <a:r>
              <a:rPr lang="en-AU" dirty="0"/>
              <a:t>d</a:t>
            </a:r>
            <a:r>
              <a:rPr lang="en-AU" dirty="0" smtClean="0"/>
              <a:t>ecision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540000" y="4300736"/>
            <a:ext cx="8064000" cy="304400"/>
          </a:xfrm>
        </p:spPr>
        <p:txBody>
          <a:bodyPr/>
          <a:lstStyle/>
          <a:p>
            <a:pPr lvl="1"/>
            <a:r>
              <a:rPr lang="en-AU" sz="1100" b="0" dirty="0" smtClean="0"/>
              <a:t>Source</a:t>
            </a:r>
            <a:r>
              <a:rPr lang="en-AU" sz="1100" b="0" dirty="0"/>
              <a:t>: TransGrid. Determined prices shown for 2009/10 to 2017/18. </a:t>
            </a:r>
            <a:r>
              <a:rPr lang="en-AU" sz="1100" b="0" dirty="0" smtClean="0"/>
              <a:t>AER Draft Decision prices shown for 2018/19 </a:t>
            </a:r>
            <a:r>
              <a:rPr lang="en-AU" sz="1100" b="0" dirty="0"/>
              <a:t>to 2022/23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6720" y="743110"/>
            <a:ext cx="415056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/>
              <a:t>Average Transmission Prices 2009/10 to 2022/23</a:t>
            </a:r>
            <a:endParaRPr lang="en-AU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086793"/>
              </p:ext>
            </p:extLst>
          </p:nvPr>
        </p:nvGraphicFramePr>
        <p:xfrm>
          <a:off x="1551699" y="1132384"/>
          <a:ext cx="604060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3460" y="138412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="1" dirty="0" smtClean="0">
                <a:solidFill>
                  <a:srgbClr val="FF0000"/>
                </a:solidFill>
              </a:rPr>
              <a:t>-7%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4675" y="1491844"/>
            <a:ext cx="56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="1" dirty="0" smtClean="0">
                <a:solidFill>
                  <a:srgbClr val="FF0000"/>
                </a:solidFill>
              </a:rPr>
              <a:t>-5%</a:t>
            </a:r>
          </a:p>
        </p:txBody>
      </p:sp>
      <p:cxnSp>
        <p:nvCxnSpPr>
          <p:cNvPr id="12" name="Curved Connector 11"/>
          <p:cNvCxnSpPr/>
          <p:nvPr/>
        </p:nvCxnSpPr>
        <p:spPr>
          <a:xfrm>
            <a:off x="3923928" y="1466585"/>
            <a:ext cx="360040" cy="169855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5387903" y="1636440"/>
            <a:ext cx="360040" cy="102688"/>
          </a:xfrm>
          <a:prstGeom prst="curvedConnector3">
            <a:avLst>
              <a:gd name="adj1" fmla="val 43182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68728" y="1631155"/>
            <a:ext cx="1355200" cy="1923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650" b="1" dirty="0" smtClean="0">
                <a:solidFill>
                  <a:schemeClr val="accent1"/>
                </a:solidFill>
              </a:rPr>
              <a:t>Previous Regulatory Period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06612" y="1693975"/>
            <a:ext cx="1420105" cy="1923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650" b="1" dirty="0" smtClean="0">
                <a:solidFill>
                  <a:schemeClr val="tx2"/>
                </a:solidFill>
              </a:rPr>
              <a:t>Current Regulatory Period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4439" y="1872947"/>
            <a:ext cx="1065833" cy="1923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650" b="1" dirty="0" smtClean="0">
                <a:solidFill>
                  <a:schemeClr val="accent3"/>
                </a:solidFill>
              </a:rPr>
              <a:t>AER Draft Decision</a:t>
            </a:r>
          </a:p>
        </p:txBody>
      </p:sp>
    </p:spTree>
    <p:extLst>
      <p:ext uri="{BB962C8B-B14F-4D97-AF65-F5344CB8AC3E}">
        <p14:creationId xmlns:p14="http://schemas.microsoft.com/office/powerpoint/2010/main" val="32830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9552" y="1578690"/>
            <a:ext cx="7920432" cy="2310782"/>
          </a:xfrm>
        </p:spPr>
        <p:txBody>
          <a:bodyPr/>
          <a:lstStyle/>
          <a:p>
            <a:r>
              <a:rPr lang="en-AU" sz="1400" dirty="0" smtClean="0"/>
              <a:t>Changes to energy environment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AU" sz="1400" b="0" dirty="0" smtClean="0"/>
              <a:t>February 10 energy event in NSW with mandatory load shedding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AU" sz="1400" b="0" dirty="0" smtClean="0"/>
              <a:t>Feasibility study for additions to the Snowy Hydro scheme by the Federal Government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AU" sz="1400" b="0" dirty="0" smtClean="0"/>
              <a:t>AEMC </a:t>
            </a:r>
            <a:r>
              <a:rPr lang="en-AU" sz="1400" b="0" i="1" dirty="0" smtClean="0"/>
              <a:t>System Security Market Frameworks Review Final Report</a:t>
            </a:r>
            <a:r>
              <a:rPr lang="en-AU" sz="1400" b="0" dirty="0" smtClean="0"/>
              <a:t>, advocating greater role for Transmission Networks regarding system security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AU" sz="1400" b="0" dirty="0" smtClean="0"/>
              <a:t>AEMO Forecast higher growth in maximum demand than in previous years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AU" sz="1400" b="0" dirty="0" smtClean="0"/>
              <a:t>COAG adopt the majority of recommendations of the </a:t>
            </a:r>
            <a:r>
              <a:rPr lang="en-AU" sz="1400" b="0" i="1" dirty="0" smtClean="0"/>
              <a:t>Independent Review into the Future of the National Electricity Market</a:t>
            </a:r>
            <a:r>
              <a:rPr lang="en-AU" sz="1400" b="0" dirty="0" smtClean="0"/>
              <a:t>, led by Professor Finkel, including an integrated grid plan</a:t>
            </a:r>
          </a:p>
          <a:p>
            <a:pPr marL="342900" indent="-342900">
              <a:buFont typeface="+mj-lt"/>
              <a:buAutoNum type="arabicPeriod"/>
            </a:pPr>
            <a:endParaRPr lang="en-AU" sz="1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Challenging energy policy environment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91636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The energy environment and regulatory landscape have changed since TransGrid lodged its revenue proposal in January 2017</a:t>
            </a:r>
          </a:p>
        </p:txBody>
      </p:sp>
    </p:spTree>
    <p:extLst>
      <p:ext uri="{BB962C8B-B14F-4D97-AF65-F5344CB8AC3E}">
        <p14:creationId xmlns:p14="http://schemas.microsoft.com/office/powerpoint/2010/main" val="9646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540000" y="865670"/>
            <a:ext cx="8064000" cy="3564000"/>
          </a:xfrm>
        </p:spPr>
        <p:txBody>
          <a:bodyPr/>
          <a:lstStyle/>
          <a:p>
            <a:r>
              <a:rPr lang="en-AU" dirty="0" smtClean="0"/>
              <a:t>We are witnessing Australian governments acting unilaterally in establishing targets to entice renewable generation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NSW has not currently announced plans for a CET but has expressed a desire to attract renewable generation to the state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Without forward planning for the grid, NSW is at risk of </a:t>
            </a:r>
            <a:r>
              <a:rPr lang="en-AU" dirty="0" smtClean="0"/>
              <a:t>not being able to support the connection of renewable generation</a:t>
            </a:r>
            <a:endParaRPr lang="en-AU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TransGrid </a:t>
            </a:r>
            <a:r>
              <a:rPr lang="en-AU" dirty="0"/>
              <a:t>as the jurisdictional </a:t>
            </a:r>
            <a:r>
              <a:rPr lang="en-AU" dirty="0" smtClean="0"/>
              <a:t>planner for NSW </a:t>
            </a:r>
            <a:r>
              <a:rPr lang="en-AU" dirty="0"/>
              <a:t>has an obligation to ensure </a:t>
            </a:r>
            <a:r>
              <a:rPr lang="en-AU" dirty="0" smtClean="0"/>
              <a:t>its grid </a:t>
            </a:r>
            <a:r>
              <a:rPr lang="en-AU" dirty="0"/>
              <a:t>is ready to meet </a:t>
            </a:r>
            <a:r>
              <a:rPr lang="en-AU" dirty="0" smtClean="0"/>
              <a:t>the state’s </a:t>
            </a:r>
            <a:r>
              <a:rPr lang="en-AU" dirty="0"/>
              <a:t>future needs </a:t>
            </a:r>
            <a:r>
              <a:rPr lang="en-AU" dirty="0" smtClean="0"/>
              <a:t>and keep NSW competitive </a:t>
            </a:r>
            <a:r>
              <a:rPr lang="en-AU" dirty="0"/>
              <a:t>in the emerging energy </a:t>
            </a:r>
            <a:r>
              <a:rPr lang="en-AU" dirty="0" smtClean="0"/>
              <a:t>environment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Managing the transition to renewable sources of energy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39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67544" y="844352"/>
            <a:ext cx="4167198" cy="3101337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Constraints on TransGrid’s network are continuing to limit connection of new generation to the grid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This prevents competition that could put downward pressure on wholesale prices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TransGrid has included a number of contingent projects in its submission to provide pathways in the next regulatory period, if they are needed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E.g. Support South Western NSW for Renewables; Reinforcement of Northern Network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Constraints on the current network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42" y="723501"/>
            <a:ext cx="4407806" cy="33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9" y="988368"/>
            <a:ext cx="6561261" cy="359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3851920" y="980288"/>
            <a:ext cx="4968552" cy="193797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Inner Sydney transmission network supplies electricity to more than 500,000 customers in </a:t>
            </a:r>
            <a:r>
              <a:rPr lang="en-AU" sz="1200" dirty="0" smtClean="0"/>
              <a:t>the CBD </a:t>
            </a:r>
            <a:r>
              <a:rPr lang="en-AU" sz="1200" dirty="0"/>
              <a:t>and surrounding </a:t>
            </a:r>
            <a:r>
              <a:rPr lang="en-AU" sz="1200" dirty="0" smtClean="0"/>
              <a:t>areas</a:t>
            </a:r>
            <a:endParaRPr lang="en-A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Many of the transmission assets were built in the 1960s and 1970s and are nearing the end of their serviceable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Powering </a:t>
            </a:r>
            <a:r>
              <a:rPr lang="en-AU" dirty="0"/>
              <a:t>Sydney’s Future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1637" y="3621511"/>
            <a:ext cx="17281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800" b="1" dirty="0" smtClean="0"/>
              <a:t>Note.</a:t>
            </a:r>
          </a:p>
          <a:p>
            <a:r>
              <a:rPr lang="en-AU" sz="800" dirty="0" smtClean="0"/>
              <a:t>Red shading reflects area supplied by current Ausgrid cables proposed to be replaced under the Powering Sydney’s Future project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329262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="1" dirty="0" smtClean="0"/>
              <a:t>Bondi</a:t>
            </a:r>
            <a:endParaRPr lang="en-AU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8513" y="3715236"/>
            <a:ext cx="11157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="1" dirty="0" smtClean="0"/>
              <a:t>Sydney Airport </a:t>
            </a:r>
            <a:endParaRPr lang="en-AU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3921127"/>
            <a:ext cx="687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="1" dirty="0" smtClean="0"/>
              <a:t>Hurstville</a:t>
            </a:r>
            <a:endParaRPr lang="en-AU" sz="800" b="1" dirty="0"/>
          </a:p>
        </p:txBody>
      </p:sp>
    </p:spTree>
    <p:extLst>
      <p:ext uri="{BB962C8B-B14F-4D97-AF65-F5344CB8AC3E}">
        <p14:creationId xmlns:p14="http://schemas.microsoft.com/office/powerpoint/2010/main" val="7711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AER Draft Determination Forum 10 October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539552" y="1698270"/>
            <a:ext cx="8064000" cy="2824680"/>
          </a:xfrm>
        </p:spPr>
        <p:txBody>
          <a:bodyPr/>
          <a:lstStyle/>
          <a:p>
            <a:r>
              <a:rPr lang="en-AU" dirty="0" smtClean="0"/>
              <a:t>The electricity supply to Inner Sydney and the CBD is at risk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400" dirty="0" smtClean="0"/>
              <a:t>Aging assets</a:t>
            </a:r>
          </a:p>
          <a:p>
            <a:pPr marL="774900" lvl="3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100" dirty="0"/>
              <a:t>The electricity network that supplies Inner Sydney is a complex network of assets, many of which were built in the 1960s and </a:t>
            </a:r>
            <a:r>
              <a:rPr lang="en-AU" sz="1100" dirty="0" smtClean="0"/>
              <a:t>1970s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400" dirty="0" smtClean="0"/>
              <a:t>Deteriorating Assets</a:t>
            </a:r>
          </a:p>
          <a:p>
            <a:pPr marL="774900" lvl="3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100" dirty="0" smtClean="0"/>
              <a:t>The current assets supporting the CBD and Inner Sydney are deteriorating and are at increasing risk of failure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400" dirty="0" smtClean="0"/>
              <a:t>Increasing Peak Demand</a:t>
            </a:r>
          </a:p>
          <a:p>
            <a:pPr marL="774900" lvl="3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100" dirty="0" smtClean="0"/>
              <a:t>Demand in the CBD and Inner Sydney is growing, driven by an increase in dwellings and major infrastructure such as the Light Rail and WestConnex projects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400" dirty="0" smtClean="0"/>
              <a:t>Reliability</a:t>
            </a:r>
          </a:p>
          <a:p>
            <a:pPr marL="774900" lvl="3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100" dirty="0" smtClean="0"/>
              <a:t>A solution is needed by 2022 to secure the reliability of supply to Australia’s largest city</a:t>
            </a:r>
            <a:endParaRPr lang="en-AU" sz="11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Powering </a:t>
            </a:r>
            <a:r>
              <a:rPr lang="en-AU" dirty="0"/>
              <a:t>Sydney’s 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044" y="844352"/>
            <a:ext cx="820891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AU" sz="1400" i="1" dirty="0"/>
              <a:t>“</a:t>
            </a:r>
            <a:r>
              <a:rPr lang="en-AU" sz="1600" i="1" dirty="0"/>
              <a:t>We believe that reinforcing the electricity supply to the Sydney CBD is vital if we are to avoid an unacceptable risk of extended power interruption”. </a:t>
            </a:r>
            <a:endParaRPr lang="en-AU" sz="1600" i="1" dirty="0" smtClean="0"/>
          </a:p>
          <a:p>
            <a:pPr marL="0" lvl="1"/>
            <a:r>
              <a:rPr lang="en-AU" sz="1600" i="1" dirty="0" smtClean="0"/>
              <a:t>– </a:t>
            </a:r>
            <a:r>
              <a:rPr lang="en-AU" sz="1600" i="1" dirty="0"/>
              <a:t>TransGrid Revenue Proposal 2018/19 – </a:t>
            </a:r>
            <a:r>
              <a:rPr lang="en-AU" sz="1600" i="1" dirty="0" smtClean="0"/>
              <a:t>2022/23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2099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Full Suite WIDESCREEN (1)">
  <a:themeElements>
    <a:clrScheme name="TransGrid Blue">
      <a:dk1>
        <a:srgbClr val="425364"/>
      </a:dk1>
      <a:lt1>
        <a:sysClr val="window" lastClr="FFFFFF"/>
      </a:lt1>
      <a:dk2>
        <a:srgbClr val="002395"/>
      </a:dk2>
      <a:lt2>
        <a:srgbClr val="E0E1F1"/>
      </a:lt2>
      <a:accent1>
        <a:srgbClr val="00AB91"/>
      </a:accent1>
      <a:accent2>
        <a:srgbClr val="002395"/>
      </a:accent2>
      <a:accent3>
        <a:srgbClr val="77216F"/>
      </a:accent3>
      <a:accent4>
        <a:srgbClr val="F47721"/>
      </a:accent4>
      <a:accent5>
        <a:srgbClr val="CB1334"/>
      </a:accent5>
      <a:accent6>
        <a:srgbClr val="212F63"/>
      </a:accent6>
      <a:hlink>
        <a:srgbClr val="002395"/>
      </a:hlink>
      <a:folHlink>
        <a:srgbClr val="772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owerPoint Full Suite WIDESCREEN.potx" id="{B3FC2E65-6EF1-4BA1-8D79-870898F78FCE}" vid="{AD8913EB-347A-4317-A0B9-AB934CF397FD}"/>
    </a:ext>
  </a:extLst>
</a:theme>
</file>

<file path=ppt/theme/theme2.xml><?xml version="1.0" encoding="utf-8"?>
<a:theme xmlns:a="http://schemas.openxmlformats.org/drawingml/2006/main" name="TransGrid City Lights">
  <a:themeElements>
    <a:clrScheme name="TransGrid Blue">
      <a:dk1>
        <a:srgbClr val="425364"/>
      </a:dk1>
      <a:lt1>
        <a:sysClr val="window" lastClr="FFFFFF"/>
      </a:lt1>
      <a:dk2>
        <a:srgbClr val="002395"/>
      </a:dk2>
      <a:lt2>
        <a:srgbClr val="E0E1F1"/>
      </a:lt2>
      <a:accent1>
        <a:srgbClr val="00AB91"/>
      </a:accent1>
      <a:accent2>
        <a:srgbClr val="002395"/>
      </a:accent2>
      <a:accent3>
        <a:srgbClr val="77216F"/>
      </a:accent3>
      <a:accent4>
        <a:srgbClr val="F47721"/>
      </a:accent4>
      <a:accent5>
        <a:srgbClr val="CB1334"/>
      </a:accent5>
      <a:accent6>
        <a:srgbClr val="212F63"/>
      </a:accent6>
      <a:hlink>
        <a:srgbClr val="002395"/>
      </a:hlink>
      <a:folHlink>
        <a:srgbClr val="772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owerPoint Full Suite WIDESCREEN.potx" id="{B3FC2E65-6EF1-4BA1-8D79-870898F78FCE}" vid="{06B74A5E-5B99-4FF2-B754-A99DCE7FD9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Full Suite WIDESCREEN (1)</Template>
  <TotalTime>555</TotalTime>
  <Words>725</Words>
  <Application>Microsoft Office PowerPoint</Application>
  <PresentationFormat>Custom</PresentationFormat>
  <Paragraphs>98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PowerPoint Full Suite WIDESCREEN (1)</vt:lpstr>
      <vt:lpstr>TransGrid City Lights</vt:lpstr>
      <vt:lpstr>PowerPoint Presentation</vt:lpstr>
      <vt:lpstr>Summary</vt:lpstr>
      <vt:lpstr>TransGrid’s revenue proposal</vt:lpstr>
      <vt:lpstr>AER’s draft decision</vt:lpstr>
      <vt:lpstr>Challenging energy policy environment</vt:lpstr>
      <vt:lpstr>Managing the transition to renewable sources of energy</vt:lpstr>
      <vt:lpstr>Constraints on the current network</vt:lpstr>
      <vt:lpstr>Powering Sydney’s Future</vt:lpstr>
      <vt:lpstr>Powering Sydney’s Future</vt:lpstr>
      <vt:lpstr>Next steps in consultation</vt:lpstr>
      <vt:lpstr>PowerPoint Presentation</vt:lpstr>
    </vt:vector>
  </TitlesOfParts>
  <Company>TransGrid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Ephraums</dc:creator>
  <cp:lastModifiedBy>Manahan, Jess</cp:lastModifiedBy>
  <cp:revision>46</cp:revision>
  <cp:lastPrinted>2017-10-09T22:44:43Z</cp:lastPrinted>
  <dcterms:created xsi:type="dcterms:W3CDTF">2017-09-28T05:42:57Z</dcterms:created>
  <dcterms:modified xsi:type="dcterms:W3CDTF">2017-10-16T05:19:56Z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0x010100810E37D65CD00341A9E14B2F5E06DDB6</vt:lpwstr>
  </property>
  <property fmtid="{D5CDD505-2E9C-101B-9397-08002B2CF9AE}" pid="3" name="TaxKeyword">
    <vt:lpwstr/>
  </property>
  <property fmtid="{D5CDD505-2E9C-101B-9397-08002B2CF9AE}" pid="4" name="Document Type">
    <vt:lpwstr>3401;#Presentations|f2175645-77a5-4cdf-b403-19cb8cf73cb3</vt:lpwstr>
  </property>
  <property fmtid="{D5CDD505-2E9C-101B-9397-08002B2CF9AE}" pid="5" name="_MarkAsFinal">
    <vt:bool>true</vt:bool>
  </property>
</Properties>
</file>