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722" r:id="rId5"/>
    <p:sldMasterId id="2147483734" r:id="rId6"/>
    <p:sldMasterId id="2147483746" r:id="rId7"/>
    <p:sldMasterId id="2147483758" r:id="rId8"/>
    <p:sldMasterId id="2147483770" r:id="rId9"/>
    <p:sldMasterId id="2147483782" r:id="rId10"/>
    <p:sldMasterId id="2147483794" r:id="rId11"/>
    <p:sldMasterId id="2147483806" r:id="rId12"/>
    <p:sldMasterId id="2147483818" r:id="rId13"/>
  </p:sldMasterIdLst>
  <p:notesMasterIdLst>
    <p:notesMasterId r:id="rId39"/>
  </p:notesMasterIdLst>
  <p:handoutMasterIdLst>
    <p:handoutMasterId r:id="rId40"/>
  </p:handoutMasterIdLst>
  <p:sldIdLst>
    <p:sldId id="432" r:id="rId14"/>
    <p:sldId id="588" r:id="rId15"/>
    <p:sldId id="590" r:id="rId16"/>
    <p:sldId id="591" r:id="rId17"/>
    <p:sldId id="593" r:id="rId18"/>
    <p:sldId id="594" r:id="rId19"/>
    <p:sldId id="595" r:id="rId20"/>
    <p:sldId id="598" r:id="rId21"/>
    <p:sldId id="596" r:id="rId22"/>
    <p:sldId id="617" r:id="rId23"/>
    <p:sldId id="592" r:id="rId24"/>
    <p:sldId id="600" r:id="rId25"/>
    <p:sldId id="614" r:id="rId26"/>
    <p:sldId id="589" r:id="rId27"/>
    <p:sldId id="599" r:id="rId28"/>
    <p:sldId id="613" r:id="rId29"/>
    <p:sldId id="618" r:id="rId30"/>
    <p:sldId id="615" r:id="rId31"/>
    <p:sldId id="603" r:id="rId32"/>
    <p:sldId id="602" r:id="rId33"/>
    <p:sldId id="605" r:id="rId34"/>
    <p:sldId id="606" r:id="rId35"/>
    <p:sldId id="616" r:id="rId36"/>
    <p:sldId id="608" r:id="rId37"/>
    <p:sldId id="612" r:id="rId38"/>
  </p:sldIdLst>
  <p:sldSz cx="9144000" cy="6858000" type="screen4x3"/>
  <p:notesSz cx="6797675" cy="9925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DA"/>
    <a:srgbClr val="002395"/>
    <a:srgbClr val="FF7900"/>
    <a:srgbClr val="00AD83"/>
    <a:srgbClr val="C7EAFB"/>
    <a:srgbClr val="CBCED1"/>
    <a:srgbClr val="E7E8EA"/>
    <a:srgbClr val="EBF8FF"/>
    <a:srgbClr val="3C610B"/>
    <a:srgbClr val="C3C8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7" autoAdjust="0"/>
    <p:restoredTop sz="80702" autoAdjust="0"/>
  </p:normalViewPr>
  <p:slideViewPr>
    <p:cSldViewPr snapToObjects="1">
      <p:cViewPr varScale="1">
        <p:scale>
          <a:sx n="94" d="100"/>
          <a:sy n="94" d="100"/>
        </p:scale>
        <p:origin x="-2046" y="-96"/>
      </p:cViewPr>
      <p:guideLst>
        <p:guide orient="horz" pos="4217"/>
        <p:guide pos="3106"/>
        <p:guide pos="5601"/>
      </p:guideLst>
    </p:cSldViewPr>
  </p:slideViewPr>
  <p:outlineViewPr>
    <p:cViewPr>
      <p:scale>
        <a:sx n="33" d="100"/>
        <a:sy n="33" d="100"/>
      </p:scale>
      <p:origin x="0" y="588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notesViewPr>
    <p:cSldViewPr snapToObjects="1">
      <p:cViewPr>
        <p:scale>
          <a:sx n="100" d="100"/>
          <a:sy n="100" d="100"/>
        </p:scale>
        <p:origin x="-3486" y="-72"/>
      </p:cViewPr>
      <p:guideLst>
        <p:guide orient="horz" pos="3126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0" y="2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28800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0" y="9428800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FC9C827-FAA1-2947-A3FB-14D71DA55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0852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20" y="2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714399"/>
            <a:ext cx="4984962" cy="446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28800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20" y="9428800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88343ADB-0234-6847-84E4-0BA09021A9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2125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ヒラギノ角ゴ Pro W3" pitchFamily="-106" charset="-128"/>
        <a:cs typeface="ヒラギノ角ゴ Pro W3" pitchFamily="-106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00" lvl="0" indent="-226800">
              <a:buFont typeface="Arial" pitchFamily="34" charset="0"/>
              <a:buChar char="•"/>
            </a:pPr>
            <a:endParaRPr lang="en-AU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00" indent="-226800">
              <a:buFont typeface="Arial" pitchFamily="34" charset="0"/>
              <a:buChar char="•"/>
            </a:pPr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2493" y="4714399"/>
            <a:ext cx="6192688" cy="4466272"/>
          </a:xfrm>
        </p:spPr>
        <p:txBody>
          <a:bodyPr/>
          <a:lstStyle/>
          <a:p>
            <a:pPr marL="457200" indent="-226800">
              <a:buFont typeface="Arial" pitchFamily="34" charset="0"/>
              <a:buChar char="–"/>
            </a:pPr>
            <a:endParaRPr lang="en-A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26800">
              <a:buFont typeface="Arial" pitchFamily="34" charset="0"/>
              <a:buChar char="–"/>
            </a:pPr>
            <a:endParaRPr lang="en-A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26800">
              <a:buFont typeface="Arial" pitchFamily="34" charset="0"/>
              <a:buChar char="–"/>
            </a:pPr>
            <a:endParaRPr lang="en-A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26800">
              <a:buFont typeface="Arial" pitchFamily="34" charset="0"/>
              <a:buChar char="–"/>
            </a:pPr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26800">
              <a:buFont typeface="Arial" pitchFamily="34" charset="0"/>
              <a:buNone/>
            </a:pPr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00" indent="-226800">
              <a:buFont typeface="Arial" pitchFamily="34" charset="0"/>
              <a:buChar char="•"/>
            </a:pPr>
            <a:endParaRPr lang="en-A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8477" y="4714399"/>
            <a:ext cx="6480720" cy="4466272"/>
          </a:xfrm>
        </p:spPr>
        <p:txBody>
          <a:bodyPr/>
          <a:lstStyle/>
          <a:p>
            <a:pPr marL="226800" marR="0" indent="-2268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A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0485" y="4602602"/>
            <a:ext cx="6336704" cy="4578071"/>
          </a:xfrm>
        </p:spPr>
        <p:txBody>
          <a:bodyPr/>
          <a:lstStyle/>
          <a:p>
            <a:endParaRPr lang="en-A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2493" y="4714399"/>
            <a:ext cx="6192688" cy="4466272"/>
          </a:xfrm>
        </p:spPr>
        <p:txBody>
          <a:bodyPr/>
          <a:lstStyle/>
          <a:p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00" indent="-226800">
              <a:buFont typeface="Arial" pitchFamily="34" charset="0"/>
              <a:buChar char="•"/>
            </a:pPr>
            <a:endParaRPr lang="en-AU" sz="1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00" indent="-226800">
              <a:buFont typeface="Arial" pitchFamily="34" charset="0"/>
              <a:buChar char="•"/>
            </a:pPr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00" indent="-226800">
              <a:buFont typeface="Arial" pitchFamily="34" charset="0"/>
              <a:buChar char="•"/>
            </a:pPr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00" lvl="0" indent="-226800">
              <a:buFont typeface="Arial" pitchFamily="34" charset="0"/>
              <a:buChar char="•"/>
            </a:pPr>
            <a:endParaRPr lang="en-A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43ADB-0234-6847-84E4-0BA09021A9F9}" type="slidenum">
              <a:rPr lang="en-US" smtClean="0"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194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TransGrid_Graphic_Element_Heade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8"/>
          <p:cNvSpPr>
            <a:spLocks noChangeArrowheads="1"/>
          </p:cNvSpPr>
          <p:nvPr userDrawn="1"/>
        </p:nvSpPr>
        <p:spPr bwMode="auto">
          <a:xfrm flipV="1">
            <a:off x="0" y="6407150"/>
            <a:ext cx="9144000" cy="450850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9" descr="TGD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9400" y="573962"/>
            <a:ext cx="2100263" cy="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700" y="2878138"/>
            <a:ext cx="8369300" cy="1828800"/>
          </a:xfrm>
        </p:spPr>
        <p:txBody>
          <a:bodyPr anchor="t"/>
          <a:lstStyle>
            <a:lvl1pPr>
              <a:lnSpc>
                <a:spcPts val="4400"/>
              </a:lnSpc>
              <a:defRPr sz="4000">
                <a:solidFill>
                  <a:srgbClr val="13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115830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 flipV="1">
            <a:off x="0" y="6407150"/>
            <a:ext cx="9144000" cy="450850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9" descr="TG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9400" y="573962"/>
            <a:ext cx="2100263" cy="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700" y="2878138"/>
            <a:ext cx="8369300" cy="1828800"/>
          </a:xfrm>
        </p:spPr>
        <p:txBody>
          <a:bodyPr anchor="t"/>
          <a:lstStyle>
            <a:lvl1pPr>
              <a:lnSpc>
                <a:spcPts val="4400"/>
              </a:lnSpc>
              <a:defRPr sz="4000">
                <a:solidFill>
                  <a:srgbClr val="13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3210"/>
          <a:stretch/>
        </p:blipFill>
        <p:spPr>
          <a:xfrm>
            <a:off x="0" y="-62255"/>
            <a:ext cx="9144000" cy="133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036943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2133600"/>
            <a:ext cx="83693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376028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7224732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3" y="2547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62210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4908560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 flipV="1">
            <a:off x="0" y="6407150"/>
            <a:ext cx="9144000" cy="450850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9" descr="TG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9400" y="573962"/>
            <a:ext cx="2100263" cy="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700" y="2878138"/>
            <a:ext cx="8369300" cy="1828800"/>
          </a:xfrm>
        </p:spPr>
        <p:txBody>
          <a:bodyPr anchor="t"/>
          <a:lstStyle>
            <a:lvl1pPr>
              <a:lnSpc>
                <a:spcPts val="4400"/>
              </a:lnSpc>
              <a:defRPr sz="4000">
                <a:solidFill>
                  <a:srgbClr val="13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3209"/>
          <a:stretch/>
        </p:blipFill>
        <p:spPr>
          <a:xfrm>
            <a:off x="0" y="-27384"/>
            <a:ext cx="9144000" cy="133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7581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378530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4576467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3" y="2547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34169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12776"/>
            <a:ext cx="8369300" cy="4378424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34231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 flipV="1">
            <a:off x="0" y="6407150"/>
            <a:ext cx="9144000" cy="450850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9" descr="TG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9400" y="573962"/>
            <a:ext cx="2100263" cy="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700" y="2878138"/>
            <a:ext cx="8369300" cy="1828800"/>
          </a:xfrm>
        </p:spPr>
        <p:txBody>
          <a:bodyPr anchor="t"/>
          <a:lstStyle>
            <a:lvl1pPr>
              <a:lnSpc>
                <a:spcPts val="4400"/>
              </a:lnSpc>
              <a:defRPr sz="4000">
                <a:solidFill>
                  <a:srgbClr val="13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925"/>
          <a:stretch/>
        </p:blipFill>
        <p:spPr>
          <a:xfrm>
            <a:off x="0" y="-27384"/>
            <a:ext cx="9144000" cy="134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72707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217725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2378430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3" y="2547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909719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2385101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 flipV="1">
            <a:off x="0" y="6407150"/>
            <a:ext cx="9144000" cy="450850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9" descr="TG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9400" y="573962"/>
            <a:ext cx="2100263" cy="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700" y="2878138"/>
            <a:ext cx="8369300" cy="1828800"/>
          </a:xfrm>
        </p:spPr>
        <p:txBody>
          <a:bodyPr anchor="t"/>
          <a:lstStyle>
            <a:lvl1pPr>
              <a:lnSpc>
                <a:spcPts val="4400"/>
              </a:lnSpc>
              <a:defRPr sz="4000">
                <a:solidFill>
                  <a:srgbClr val="13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451"/>
          <a:stretch/>
        </p:blipFill>
        <p:spPr>
          <a:xfrm>
            <a:off x="0" y="-27384"/>
            <a:ext cx="9144000" cy="13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082409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585927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2364226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3" y="2547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38133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0652979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 flipV="1">
            <a:off x="0" y="6407150"/>
            <a:ext cx="9144000" cy="450850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9" descr="TG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9400" y="573962"/>
            <a:ext cx="2100263" cy="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700" y="2878138"/>
            <a:ext cx="8369300" cy="1828800"/>
          </a:xfrm>
        </p:spPr>
        <p:txBody>
          <a:bodyPr anchor="t"/>
          <a:lstStyle>
            <a:lvl1pPr>
              <a:lnSpc>
                <a:spcPts val="4400"/>
              </a:lnSpc>
              <a:defRPr sz="4000">
                <a:solidFill>
                  <a:srgbClr val="13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328"/>
          <a:stretch/>
        </p:blipFill>
        <p:spPr>
          <a:xfrm>
            <a:off x="0" y="-27384"/>
            <a:ext cx="9144000" cy="13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72450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304245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4979087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3" y="2547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510074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349876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 flipV="1">
            <a:off x="0" y="6407150"/>
            <a:ext cx="9144000" cy="450850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9" descr="TG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9400" y="573962"/>
            <a:ext cx="2100263" cy="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700" y="2878138"/>
            <a:ext cx="8369300" cy="1828800"/>
          </a:xfrm>
        </p:spPr>
        <p:txBody>
          <a:bodyPr anchor="t"/>
          <a:lstStyle>
            <a:lvl1pPr>
              <a:lnSpc>
                <a:spcPts val="4400"/>
              </a:lnSpc>
              <a:defRPr sz="4000">
                <a:solidFill>
                  <a:srgbClr val="13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2330"/>
          <a:stretch/>
        </p:blipFill>
        <p:spPr>
          <a:xfrm>
            <a:off x="0" y="-27384"/>
            <a:ext cx="9144000" cy="13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804478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830924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9370988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3" y="2547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4953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3" y="2547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811308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 flipV="1">
            <a:off x="0" y="6407150"/>
            <a:ext cx="9144000" cy="450850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9" descr="TG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9400" y="573962"/>
            <a:ext cx="2100263" cy="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700" y="2878138"/>
            <a:ext cx="8369300" cy="1828800"/>
          </a:xfrm>
        </p:spPr>
        <p:txBody>
          <a:bodyPr anchor="t"/>
          <a:lstStyle>
            <a:lvl1pPr>
              <a:lnSpc>
                <a:spcPts val="4400"/>
              </a:lnSpc>
              <a:defRPr sz="4000">
                <a:solidFill>
                  <a:srgbClr val="13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2330"/>
          <a:stretch/>
        </p:blipFill>
        <p:spPr>
          <a:xfrm>
            <a:off x="0" y="-27384"/>
            <a:ext cx="9144000" cy="13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278994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261014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7731629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3" y="2547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513912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0288157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 flipV="1">
            <a:off x="0" y="6407150"/>
            <a:ext cx="9144000" cy="450850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9" descr="TG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9400" y="573962"/>
            <a:ext cx="2100263" cy="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700" y="2878138"/>
            <a:ext cx="8369300" cy="1828800"/>
          </a:xfrm>
        </p:spPr>
        <p:txBody>
          <a:bodyPr anchor="t"/>
          <a:lstStyle>
            <a:lvl1pPr>
              <a:lnSpc>
                <a:spcPts val="4400"/>
              </a:lnSpc>
              <a:defRPr sz="4000">
                <a:solidFill>
                  <a:srgbClr val="13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2331"/>
          <a:stretch/>
        </p:blipFill>
        <p:spPr>
          <a:xfrm>
            <a:off x="0" y="-27384"/>
            <a:ext cx="9144000" cy="13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54628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7518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1499399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3" y="2547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38412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723534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 flipV="1">
            <a:off x="0" y="6407150"/>
            <a:ext cx="9144000" cy="450850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Picture 9" descr="TG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9400" y="573962"/>
            <a:ext cx="2100263" cy="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700" y="2878138"/>
            <a:ext cx="8369300" cy="1828800"/>
          </a:xfrm>
        </p:spPr>
        <p:txBody>
          <a:bodyPr anchor="t"/>
          <a:lstStyle>
            <a:lvl1pPr>
              <a:lnSpc>
                <a:spcPts val="4400"/>
              </a:lnSpc>
              <a:defRPr sz="4000">
                <a:solidFill>
                  <a:srgbClr val="13131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2770" b="-812"/>
          <a:stretch/>
        </p:blipFill>
        <p:spPr>
          <a:xfrm>
            <a:off x="0" y="-31399"/>
            <a:ext cx="9144000" cy="137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34538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299704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7689281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3" y="2547938"/>
            <a:ext cx="184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85499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2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TransGrid_Graphic_Element_Header.jpg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auto">
          <a:xfrm flipV="1">
            <a:off x="0" y="6391556"/>
            <a:ext cx="9144000" cy="466443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27384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1412776"/>
            <a:ext cx="83693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6" descr="TGD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385292"/>
            <a:ext cx="12382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sp>
        <p:nvSpPr>
          <p:cNvPr id="9" name="Rectangle 44"/>
          <p:cNvSpPr>
            <a:spLocks noChangeArrowheads="1"/>
          </p:cNvSpPr>
          <p:nvPr userDrawn="1"/>
        </p:nvSpPr>
        <p:spPr bwMode="auto">
          <a:xfrm>
            <a:off x="19070" y="6453336"/>
            <a:ext cx="517368" cy="3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>
                <a:solidFill>
                  <a:srgbClr val="00008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rgbClr val="00008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rgbClr val="00008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rgbClr val="00008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rgbClr val="00008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50000"/>
              </a:spcBef>
              <a:spcAft>
                <a:spcPct val="20000"/>
              </a:spcAft>
              <a:buChar char="•"/>
              <a:defRPr>
                <a:solidFill>
                  <a:srgbClr val="00008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50000"/>
              </a:spcBef>
              <a:spcAft>
                <a:spcPct val="20000"/>
              </a:spcAft>
              <a:buChar char="•"/>
              <a:defRPr>
                <a:solidFill>
                  <a:srgbClr val="00008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50000"/>
              </a:spcBef>
              <a:spcAft>
                <a:spcPct val="20000"/>
              </a:spcAft>
              <a:buChar char="•"/>
              <a:defRPr>
                <a:solidFill>
                  <a:srgbClr val="00008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50000"/>
              </a:spcBef>
              <a:spcAft>
                <a:spcPct val="20000"/>
              </a:spcAft>
              <a:buChar char="•"/>
              <a:defRPr>
                <a:solidFill>
                  <a:srgbClr val="00008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fld id="{23C0FFCA-2ED8-4619-9E24-0B31C181A06C}" type="slidenum">
              <a:rPr lang="en-US" sz="1400" smtClean="0">
                <a:solidFill>
                  <a:srgbClr val="009FDA"/>
                </a:solidFill>
                <a:latin typeface="Arial" pitchFamily="34" charset="0"/>
                <a:cs typeface="Arial" pitchFamily="34" charset="0"/>
              </a:rPr>
              <a:pPr algn="ctr">
                <a:defRPr/>
              </a:pPr>
              <a:t>‹#›</a:t>
            </a:fld>
            <a:r>
              <a:rPr lang="en-US" sz="1600" dirty="0" smtClean="0">
                <a:solidFill>
                  <a:schemeClr val="accent1"/>
                </a:solidFill>
                <a:latin typeface="Arial" panose="020B0604020202020204" pitchFamily="34" charset="0"/>
                <a:cs typeface="+mn-cs"/>
              </a:rPr>
              <a:t> 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11" r:id="rId2"/>
    <p:sldLayoutId id="2147483712" r:id="rId3"/>
    <p:sldLayoutId id="2147483721" r:id="rId4"/>
    <p:sldLayoutId id="2147483715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376238" indent="-376238" algn="l" rtl="0" eaLnBrk="0" fontAlgn="base" hangingPunct="0">
        <a:lnSpc>
          <a:spcPts val="3000"/>
        </a:lnSpc>
        <a:spcBef>
          <a:spcPts val="1000"/>
        </a:spcBef>
        <a:spcAft>
          <a:spcPct val="0"/>
        </a:spcAft>
        <a:buClr>
          <a:srgbClr val="0AAFD7"/>
        </a:buClr>
        <a:buSzPct val="80000"/>
        <a:buFont typeface="Wingdings" pitchFamily="-106" charset="2"/>
        <a:buChar char="§"/>
        <a:defRPr sz="28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855663" indent="-288925" algn="l" rtl="0" eaLnBrk="0" fontAlgn="base" hangingPunct="0">
        <a:lnSpc>
          <a:spcPts val="2400"/>
        </a:lnSpc>
        <a:spcBef>
          <a:spcPts val="8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1333500" indent="-287338" algn="l" rtl="0" eaLnBrk="0" fontAlgn="base" hangingPunct="0">
        <a:lnSpc>
          <a:spcPts val="2600"/>
        </a:lnSpc>
        <a:spcBef>
          <a:spcPts val="4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7526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 userDrawn="1"/>
        </p:nvSpPr>
        <p:spPr bwMode="auto">
          <a:xfrm flipV="1">
            <a:off x="0" y="6391556"/>
            <a:ext cx="9144000" cy="466443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27384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2133600"/>
            <a:ext cx="8369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6" descr="TGD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385292"/>
            <a:ext cx="12382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11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92338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4" r:id="rId4"/>
    <p:sldLayoutId id="2147483825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376238" indent="-376238" algn="l" rtl="0" eaLnBrk="0" fontAlgn="base" hangingPunct="0">
        <a:lnSpc>
          <a:spcPts val="3000"/>
        </a:lnSpc>
        <a:spcBef>
          <a:spcPts val="1000"/>
        </a:spcBef>
        <a:spcAft>
          <a:spcPct val="0"/>
        </a:spcAft>
        <a:buClr>
          <a:srgbClr val="0AAFD7"/>
        </a:buClr>
        <a:buSzPct val="80000"/>
        <a:buFont typeface="Wingdings" pitchFamily="-106" charset="2"/>
        <a:buChar char="§"/>
        <a:defRPr sz="28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855663" indent="-288925" algn="l" rtl="0" eaLnBrk="0" fontAlgn="base" hangingPunct="0">
        <a:lnSpc>
          <a:spcPts val="2400"/>
        </a:lnSpc>
        <a:spcBef>
          <a:spcPts val="8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1333500" indent="-287338" algn="l" rtl="0" eaLnBrk="0" fontAlgn="base" hangingPunct="0">
        <a:lnSpc>
          <a:spcPts val="2600"/>
        </a:lnSpc>
        <a:spcBef>
          <a:spcPts val="4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7526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 userDrawn="1"/>
        </p:nvSpPr>
        <p:spPr bwMode="auto">
          <a:xfrm flipV="1">
            <a:off x="0" y="6391556"/>
            <a:ext cx="9144000" cy="466443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27384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2133600"/>
            <a:ext cx="8369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6" descr="TGD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385292"/>
            <a:ext cx="12382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27384"/>
            <a:ext cx="9144000" cy="11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2749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8" r:id="rId4"/>
    <p:sldLayoutId id="2147483729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376238" indent="-376238" algn="l" rtl="0" eaLnBrk="0" fontAlgn="base" hangingPunct="0">
        <a:lnSpc>
          <a:spcPts val="3000"/>
        </a:lnSpc>
        <a:spcBef>
          <a:spcPts val="1000"/>
        </a:spcBef>
        <a:spcAft>
          <a:spcPct val="0"/>
        </a:spcAft>
        <a:buClr>
          <a:srgbClr val="0AAFD7"/>
        </a:buClr>
        <a:buSzPct val="80000"/>
        <a:buFont typeface="Wingdings" pitchFamily="-106" charset="2"/>
        <a:buChar char="§"/>
        <a:defRPr sz="28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855663" indent="-288925" algn="l" rtl="0" eaLnBrk="0" fontAlgn="base" hangingPunct="0">
        <a:lnSpc>
          <a:spcPts val="2400"/>
        </a:lnSpc>
        <a:spcBef>
          <a:spcPts val="8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1333500" indent="-287338" algn="l" rtl="0" eaLnBrk="0" fontAlgn="base" hangingPunct="0">
        <a:lnSpc>
          <a:spcPts val="2600"/>
        </a:lnSpc>
        <a:spcBef>
          <a:spcPts val="4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7526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 userDrawn="1"/>
        </p:nvSpPr>
        <p:spPr bwMode="auto">
          <a:xfrm flipV="1">
            <a:off x="0" y="6391556"/>
            <a:ext cx="9144000" cy="466443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27384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1" name="Picture 6" descr="TGD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385292"/>
            <a:ext cx="12382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11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1634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40" r:id="rId4"/>
    <p:sldLayoutId id="2147483741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376238" indent="-376238" algn="l" rtl="0" eaLnBrk="0" fontAlgn="base" hangingPunct="0">
        <a:lnSpc>
          <a:spcPts val="3000"/>
        </a:lnSpc>
        <a:spcBef>
          <a:spcPts val="1000"/>
        </a:spcBef>
        <a:spcAft>
          <a:spcPct val="0"/>
        </a:spcAft>
        <a:buClr>
          <a:srgbClr val="0AAFD7"/>
        </a:buClr>
        <a:buSzPct val="80000"/>
        <a:buFont typeface="Wingdings" pitchFamily="-106" charset="2"/>
        <a:buChar char="§"/>
        <a:defRPr sz="28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855663" indent="-288925" algn="l" rtl="0" eaLnBrk="0" fontAlgn="base" hangingPunct="0">
        <a:lnSpc>
          <a:spcPts val="2400"/>
        </a:lnSpc>
        <a:spcBef>
          <a:spcPts val="8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1333500" indent="-287338" algn="l" rtl="0" eaLnBrk="0" fontAlgn="base" hangingPunct="0">
        <a:lnSpc>
          <a:spcPts val="2600"/>
        </a:lnSpc>
        <a:spcBef>
          <a:spcPts val="4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7526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 userDrawn="1"/>
        </p:nvSpPr>
        <p:spPr bwMode="auto">
          <a:xfrm flipV="1">
            <a:off x="0" y="6391556"/>
            <a:ext cx="9144000" cy="466443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27384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2133600"/>
            <a:ext cx="8369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6" descr="TGD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385292"/>
            <a:ext cx="12382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11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355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2" r:id="rId4"/>
    <p:sldLayoutId id="2147483753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376238" indent="-376238" algn="l" rtl="0" eaLnBrk="0" fontAlgn="base" hangingPunct="0">
        <a:lnSpc>
          <a:spcPts val="3000"/>
        </a:lnSpc>
        <a:spcBef>
          <a:spcPts val="1000"/>
        </a:spcBef>
        <a:spcAft>
          <a:spcPct val="0"/>
        </a:spcAft>
        <a:buClr>
          <a:srgbClr val="0AAFD7"/>
        </a:buClr>
        <a:buSzPct val="80000"/>
        <a:buFont typeface="Wingdings" pitchFamily="-106" charset="2"/>
        <a:buChar char="§"/>
        <a:defRPr sz="28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855663" indent="-288925" algn="l" rtl="0" eaLnBrk="0" fontAlgn="base" hangingPunct="0">
        <a:lnSpc>
          <a:spcPts val="2400"/>
        </a:lnSpc>
        <a:spcBef>
          <a:spcPts val="8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1333500" indent="-287338" algn="l" rtl="0" eaLnBrk="0" fontAlgn="base" hangingPunct="0">
        <a:lnSpc>
          <a:spcPts val="2600"/>
        </a:lnSpc>
        <a:spcBef>
          <a:spcPts val="4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7526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 userDrawn="1"/>
        </p:nvSpPr>
        <p:spPr bwMode="auto">
          <a:xfrm flipV="1">
            <a:off x="0" y="6391556"/>
            <a:ext cx="9144000" cy="466443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27384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2133600"/>
            <a:ext cx="8369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6" descr="TGD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385292"/>
            <a:ext cx="12382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27384"/>
            <a:ext cx="9144000" cy="11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4770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4" r:id="rId4"/>
    <p:sldLayoutId id="2147483765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376238" indent="-376238" algn="l" rtl="0" eaLnBrk="0" fontAlgn="base" hangingPunct="0">
        <a:lnSpc>
          <a:spcPts val="3000"/>
        </a:lnSpc>
        <a:spcBef>
          <a:spcPts val="1000"/>
        </a:spcBef>
        <a:spcAft>
          <a:spcPct val="0"/>
        </a:spcAft>
        <a:buClr>
          <a:srgbClr val="0AAFD7"/>
        </a:buClr>
        <a:buSzPct val="80000"/>
        <a:buFont typeface="Wingdings" pitchFamily="-106" charset="2"/>
        <a:buChar char="§"/>
        <a:defRPr sz="28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855663" indent="-288925" algn="l" rtl="0" eaLnBrk="0" fontAlgn="base" hangingPunct="0">
        <a:lnSpc>
          <a:spcPts val="2400"/>
        </a:lnSpc>
        <a:spcBef>
          <a:spcPts val="8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1333500" indent="-287338" algn="l" rtl="0" eaLnBrk="0" fontAlgn="base" hangingPunct="0">
        <a:lnSpc>
          <a:spcPts val="2600"/>
        </a:lnSpc>
        <a:spcBef>
          <a:spcPts val="4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7526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 userDrawn="1"/>
        </p:nvSpPr>
        <p:spPr bwMode="auto">
          <a:xfrm flipV="1">
            <a:off x="0" y="6391556"/>
            <a:ext cx="9144000" cy="466443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27384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2133600"/>
            <a:ext cx="8369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6" descr="TGD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385292"/>
            <a:ext cx="12382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11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5344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6" r:id="rId4"/>
    <p:sldLayoutId id="2147483777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376238" indent="-376238" algn="l" rtl="0" eaLnBrk="0" fontAlgn="base" hangingPunct="0">
        <a:lnSpc>
          <a:spcPts val="3000"/>
        </a:lnSpc>
        <a:spcBef>
          <a:spcPts val="1000"/>
        </a:spcBef>
        <a:spcAft>
          <a:spcPct val="0"/>
        </a:spcAft>
        <a:buClr>
          <a:srgbClr val="0AAFD7"/>
        </a:buClr>
        <a:buSzPct val="80000"/>
        <a:buFont typeface="Wingdings" pitchFamily="-106" charset="2"/>
        <a:buChar char="§"/>
        <a:defRPr sz="28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855663" indent="-288925" algn="l" rtl="0" eaLnBrk="0" fontAlgn="base" hangingPunct="0">
        <a:lnSpc>
          <a:spcPts val="2400"/>
        </a:lnSpc>
        <a:spcBef>
          <a:spcPts val="8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1333500" indent="-287338" algn="l" rtl="0" eaLnBrk="0" fontAlgn="base" hangingPunct="0">
        <a:lnSpc>
          <a:spcPts val="2600"/>
        </a:lnSpc>
        <a:spcBef>
          <a:spcPts val="4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7526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 userDrawn="1"/>
        </p:nvSpPr>
        <p:spPr bwMode="auto">
          <a:xfrm flipV="1">
            <a:off x="0" y="6391556"/>
            <a:ext cx="9144000" cy="466443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27384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2133600"/>
            <a:ext cx="8369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6" descr="TGD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385292"/>
            <a:ext cx="12382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1570"/>
            <a:ext cx="9144000" cy="11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39220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8" r:id="rId4"/>
    <p:sldLayoutId id="2147483789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376238" indent="-376238" algn="l" rtl="0" eaLnBrk="0" fontAlgn="base" hangingPunct="0">
        <a:lnSpc>
          <a:spcPts val="3000"/>
        </a:lnSpc>
        <a:spcBef>
          <a:spcPts val="1000"/>
        </a:spcBef>
        <a:spcAft>
          <a:spcPct val="0"/>
        </a:spcAft>
        <a:buClr>
          <a:srgbClr val="0AAFD7"/>
        </a:buClr>
        <a:buSzPct val="80000"/>
        <a:buFont typeface="Wingdings" pitchFamily="-106" charset="2"/>
        <a:buChar char="§"/>
        <a:defRPr sz="28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855663" indent="-288925" algn="l" rtl="0" eaLnBrk="0" fontAlgn="base" hangingPunct="0">
        <a:lnSpc>
          <a:spcPts val="2400"/>
        </a:lnSpc>
        <a:spcBef>
          <a:spcPts val="8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1333500" indent="-287338" algn="l" rtl="0" eaLnBrk="0" fontAlgn="base" hangingPunct="0">
        <a:lnSpc>
          <a:spcPts val="2600"/>
        </a:lnSpc>
        <a:spcBef>
          <a:spcPts val="4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7526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 userDrawn="1"/>
        </p:nvSpPr>
        <p:spPr bwMode="auto">
          <a:xfrm flipV="1">
            <a:off x="0" y="6391556"/>
            <a:ext cx="9144000" cy="466443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27384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2133600"/>
            <a:ext cx="8369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6" descr="TGD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385292"/>
            <a:ext cx="12382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11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9689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800" r:id="rId4"/>
    <p:sldLayoutId id="2147483801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376238" indent="-376238" algn="l" rtl="0" eaLnBrk="0" fontAlgn="base" hangingPunct="0">
        <a:lnSpc>
          <a:spcPts val="3000"/>
        </a:lnSpc>
        <a:spcBef>
          <a:spcPts val="1000"/>
        </a:spcBef>
        <a:spcAft>
          <a:spcPct val="0"/>
        </a:spcAft>
        <a:buClr>
          <a:srgbClr val="0AAFD7"/>
        </a:buClr>
        <a:buSzPct val="80000"/>
        <a:buFont typeface="Wingdings" pitchFamily="-106" charset="2"/>
        <a:buChar char="§"/>
        <a:defRPr sz="28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855663" indent="-288925" algn="l" rtl="0" eaLnBrk="0" fontAlgn="base" hangingPunct="0">
        <a:lnSpc>
          <a:spcPts val="2400"/>
        </a:lnSpc>
        <a:spcBef>
          <a:spcPts val="8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1333500" indent="-287338" algn="l" rtl="0" eaLnBrk="0" fontAlgn="base" hangingPunct="0">
        <a:lnSpc>
          <a:spcPts val="2600"/>
        </a:lnSpc>
        <a:spcBef>
          <a:spcPts val="4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7526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 userDrawn="1"/>
        </p:nvSpPr>
        <p:spPr bwMode="auto">
          <a:xfrm flipV="1">
            <a:off x="0" y="6391556"/>
            <a:ext cx="9144000" cy="466443"/>
          </a:xfrm>
          <a:prstGeom prst="rect">
            <a:avLst/>
          </a:prstGeom>
          <a:solidFill>
            <a:srgbClr val="AAD4EC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-27384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2133600"/>
            <a:ext cx="8369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6" descr="TGD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385292"/>
            <a:ext cx="12382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ansGrid_Footer Symbols_cyan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4800" y="6381328"/>
            <a:ext cx="4840235" cy="421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11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83027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2" r:id="rId4"/>
    <p:sldLayoutId id="2147483813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376238" indent="-376238" algn="l" rtl="0" eaLnBrk="0" fontAlgn="base" hangingPunct="0">
        <a:lnSpc>
          <a:spcPts val="3000"/>
        </a:lnSpc>
        <a:spcBef>
          <a:spcPts val="1000"/>
        </a:spcBef>
        <a:spcAft>
          <a:spcPct val="0"/>
        </a:spcAft>
        <a:buClr>
          <a:srgbClr val="0AAFD7"/>
        </a:buClr>
        <a:buSzPct val="80000"/>
        <a:buFont typeface="Wingdings" pitchFamily="-106" charset="2"/>
        <a:buChar char="§"/>
        <a:defRPr sz="28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855663" indent="-288925" algn="l" rtl="0" eaLnBrk="0" fontAlgn="base" hangingPunct="0">
        <a:lnSpc>
          <a:spcPts val="2400"/>
        </a:lnSpc>
        <a:spcBef>
          <a:spcPts val="8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1333500" indent="-287338" algn="l" rtl="0" eaLnBrk="0" fontAlgn="base" hangingPunct="0">
        <a:lnSpc>
          <a:spcPts val="2600"/>
        </a:lnSpc>
        <a:spcBef>
          <a:spcPts val="4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4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7526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AAFD7"/>
        </a:buClr>
        <a:buFont typeface="Wingdings" pitchFamily="-106" charset="2"/>
        <a:buChar char="§"/>
        <a:defRPr sz="2000">
          <a:solidFill>
            <a:srgbClr val="13131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jpeg"/><Relationship Id="rId7" Type="http://schemas.openxmlformats.org/officeDocument/2006/relationships/hyperlink" Target="http://maximos62.files.wordpress.com/2010/06/4463463511_35c1844d6f_o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49.jpeg"/><Relationship Id="rId4" Type="http://schemas.openxmlformats.org/officeDocument/2006/relationships/hyperlink" Target="//upload.wikimedia.org/wikipedia/commons/4/44/Qantas_Boeing_707-300_SYD_Wheatley.jpg" TargetMode="External"/><Relationship Id="rId9" Type="http://schemas.openxmlformats.org/officeDocument/2006/relationships/hyperlink" Target="http://1.bp.blogspot.com/-uL-OTfFO9U0/ULXm8_IOVhI/AAAAAAAANFw/o_s5ogMoo88/s1600/01RedRattler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547799"/>
            <a:ext cx="9144000" cy="4857784"/>
          </a:xfrm>
          <a:prstGeom prst="rect">
            <a:avLst/>
          </a:prstGeom>
          <a:gradFill flip="none" rotWithShape="1">
            <a:gsLst>
              <a:gs pos="100000">
                <a:srgbClr val="C7EAFB"/>
              </a:gs>
              <a:gs pos="0">
                <a:srgbClr val="009FDA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+mn-lt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lnSpc>
                <a:spcPts val="3000"/>
              </a:lnSpc>
              <a:spcBef>
                <a:spcPts val="1200"/>
              </a:spcBef>
            </a:pPr>
            <a:r>
              <a:rPr lang="en-US" sz="3600" dirty="0" smtClean="0">
                <a:solidFill>
                  <a:srgbClr val="003A57"/>
                </a:solidFill>
              </a:rPr>
              <a:t>Revenue Proposal</a:t>
            </a:r>
            <a:r>
              <a:rPr lang="en-US" dirty="0" smtClean="0">
                <a:solidFill>
                  <a:srgbClr val="003A57"/>
                </a:solidFill>
              </a:rPr>
              <a:t/>
            </a:r>
            <a:br>
              <a:rPr lang="en-US" dirty="0" smtClean="0">
                <a:solidFill>
                  <a:srgbClr val="003A57"/>
                </a:solidFill>
              </a:rPr>
            </a:br>
            <a:r>
              <a:rPr lang="en-US" dirty="0" smtClean="0">
                <a:solidFill>
                  <a:srgbClr val="003A57"/>
                </a:solidFill>
              </a:rPr>
              <a:t/>
            </a:r>
            <a:br>
              <a:rPr lang="en-US" dirty="0" smtClean="0">
                <a:solidFill>
                  <a:srgbClr val="003A57"/>
                </a:solidFill>
              </a:rPr>
            </a:br>
            <a:r>
              <a:rPr lang="en-US" sz="2000" i="1" dirty="0" smtClean="0">
                <a:solidFill>
                  <a:srgbClr val="003A57"/>
                </a:solidFill>
              </a:rPr>
              <a:t>Public Forum</a:t>
            </a:r>
            <a:br>
              <a:rPr lang="en-US" sz="2000" i="1" dirty="0" smtClean="0">
                <a:solidFill>
                  <a:srgbClr val="003A57"/>
                </a:solidFill>
              </a:rPr>
            </a:br>
            <a:r>
              <a:rPr lang="en-US" sz="2000" i="1" dirty="0" smtClean="0">
                <a:solidFill>
                  <a:srgbClr val="003A57"/>
                </a:solidFill>
              </a:rPr>
              <a:t>10 July 2014</a:t>
            </a:r>
            <a:endParaRPr lang="en-US" sz="2000" dirty="0" smtClean="0">
              <a:solidFill>
                <a:srgbClr val="003A57"/>
              </a:solidFill>
            </a:endParaRPr>
          </a:p>
        </p:txBody>
      </p:sp>
      <p:pic>
        <p:nvPicPr>
          <p:cNvPr id="4" name="Picture 3" descr="TRAN_219490_Revenue Proposal 2014-2019_MainBook_BackCover_SinglePage_FA_Part1.tiff"/>
          <p:cNvPicPr>
            <a:picLocks noChangeAspect="1"/>
          </p:cNvPicPr>
          <p:nvPr/>
        </p:nvPicPr>
        <p:blipFill>
          <a:blip r:embed="rId3"/>
          <a:srcRect t="1459" b="4549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317757"/>
            <a:ext cx="227979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300" dirty="0" smtClean="0">
                <a:latin typeface="+mn-lt"/>
              </a:rPr>
              <a:t>Peter McIntyre</a:t>
            </a:r>
          </a:p>
          <a:p>
            <a:r>
              <a:rPr lang="en-AU" sz="2000" dirty="0" smtClean="0">
                <a:latin typeface="+mn-lt"/>
              </a:rPr>
              <a:t>Managing Director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8534" y="5301208"/>
            <a:ext cx="336181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300" dirty="0" smtClean="0">
                <a:latin typeface="+mn-lt"/>
              </a:rPr>
              <a:t>Tony Meehan</a:t>
            </a:r>
          </a:p>
          <a:p>
            <a:r>
              <a:rPr lang="en-AU" sz="2000" dirty="0" smtClean="0">
                <a:latin typeface="+mn-lt"/>
              </a:rPr>
              <a:t>Executive General Manager</a:t>
            </a:r>
          </a:p>
        </p:txBody>
      </p:sp>
    </p:spTree>
    <p:extLst>
      <p:ext uri="{BB962C8B-B14F-4D97-AF65-F5344CB8AC3E}">
        <p14:creationId xmlns:p14="http://schemas.microsoft.com/office/powerpoint/2010/main" xmlns="" val="315044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268760"/>
            <a:ext cx="770260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Consumer Feedback</a:t>
            </a:r>
            <a:endParaRPr lang="en-AU" sz="32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644008" y="1412776"/>
            <a:ext cx="180020" cy="1152128"/>
            <a:chOff x="4644008" y="1340768"/>
            <a:chExt cx="432048" cy="1152128"/>
          </a:xfrm>
        </p:grpSpPr>
        <p:cxnSp>
          <p:nvCxnSpPr>
            <p:cNvPr id="17" name="Straight Connector 16"/>
            <p:cNvCxnSpPr/>
            <p:nvPr/>
          </p:nvCxnSpPr>
          <p:spPr bwMode="auto">
            <a:xfrm>
              <a:off x="4644008" y="1340768"/>
              <a:ext cx="21602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4860032" y="1340768"/>
              <a:ext cx="0" cy="11521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4644008" y="2492896"/>
              <a:ext cx="21602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860032" y="1916832"/>
              <a:ext cx="21602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TextBox 33"/>
          <p:cNvSpPr txBox="1"/>
          <p:nvPr/>
        </p:nvSpPr>
        <p:spPr>
          <a:xfrm>
            <a:off x="4788024" y="1804174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rgbClr val="002395"/>
                </a:solidFill>
                <a:latin typeface="+mn-lt"/>
              </a:rPr>
              <a:t>Excellent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644008" y="2924944"/>
            <a:ext cx="180020" cy="864096"/>
            <a:chOff x="4644008" y="1340768"/>
            <a:chExt cx="432048" cy="1152128"/>
          </a:xfrm>
        </p:grpSpPr>
        <p:cxnSp>
          <p:nvCxnSpPr>
            <p:cNvPr id="36" name="Straight Connector 35"/>
            <p:cNvCxnSpPr/>
            <p:nvPr/>
          </p:nvCxnSpPr>
          <p:spPr bwMode="auto">
            <a:xfrm>
              <a:off x="4644008" y="1340768"/>
              <a:ext cx="21602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V="1">
              <a:off x="4860032" y="1340768"/>
              <a:ext cx="0" cy="11521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4644008" y="2492896"/>
              <a:ext cx="21602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4860032" y="1916832"/>
              <a:ext cx="21602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0" name="TextBox 39"/>
          <p:cNvSpPr txBox="1"/>
          <p:nvPr/>
        </p:nvSpPr>
        <p:spPr>
          <a:xfrm>
            <a:off x="4788024" y="3174876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rgbClr val="002395"/>
                </a:solidFill>
                <a:latin typeface="+mn-lt"/>
              </a:rPr>
              <a:t>Fair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325352" y="1052736"/>
            <a:ext cx="3783384" cy="3421548"/>
            <a:chOff x="5325352" y="1231588"/>
            <a:chExt cx="3783384" cy="3421548"/>
          </a:xfrm>
        </p:grpSpPr>
        <p:grpSp>
          <p:nvGrpSpPr>
            <p:cNvPr id="41" name="Group 40"/>
            <p:cNvGrpSpPr/>
            <p:nvPr/>
          </p:nvGrpSpPr>
          <p:grpSpPr>
            <a:xfrm>
              <a:off x="5586790" y="1231588"/>
              <a:ext cx="3377698" cy="3421548"/>
              <a:chOff x="5724128" y="3429000"/>
              <a:chExt cx="3377698" cy="342154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724128" y="3861048"/>
                <a:ext cx="337769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 smtClean="0">
                    <a:solidFill>
                      <a:srgbClr val="009FDA"/>
                    </a:solidFill>
                    <a:latin typeface="+mn-lt"/>
                  </a:rPr>
                  <a:t>The customer engagement process you provide is second to none in the country. Well done.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993189" y="3429000"/>
                <a:ext cx="59503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9600" dirty="0" smtClean="0">
                    <a:solidFill>
                      <a:srgbClr val="009FDA"/>
                    </a:solidFill>
                    <a:latin typeface="+mn-lt"/>
                  </a:rPr>
                  <a:t>“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018224" y="5280888"/>
                <a:ext cx="59503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9600" dirty="0" smtClean="0">
                    <a:solidFill>
                      <a:srgbClr val="009FDA"/>
                    </a:solidFill>
                    <a:latin typeface="+mn-lt"/>
                  </a:rPr>
                  <a:t>”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5325352" y="3717032"/>
              <a:ext cx="37833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rgbClr val="009FDA"/>
                  </a:solidFill>
                  <a:latin typeface="+mn-lt"/>
                </a:rPr>
                <a:t>(Consumer Advisory Representative, Mar 2014)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364088" y="3717032"/>
            <a:ext cx="3783384" cy="3067312"/>
            <a:chOff x="5364088" y="3717032"/>
            <a:chExt cx="3783384" cy="3067312"/>
          </a:xfrm>
        </p:grpSpPr>
        <p:grpSp>
          <p:nvGrpSpPr>
            <p:cNvPr id="44" name="Group 43"/>
            <p:cNvGrpSpPr/>
            <p:nvPr/>
          </p:nvGrpSpPr>
          <p:grpSpPr>
            <a:xfrm>
              <a:off x="5652120" y="3717032"/>
              <a:ext cx="3161675" cy="3067312"/>
              <a:chOff x="5724128" y="1427292"/>
              <a:chExt cx="3161675" cy="306731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244408" y="2924944"/>
                <a:ext cx="59503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9600" dirty="0" smtClean="0">
                    <a:solidFill>
                      <a:srgbClr val="009FDA"/>
                    </a:solidFill>
                    <a:latin typeface="+mn-lt"/>
                  </a:rPr>
                  <a:t>”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849173" y="1427292"/>
                <a:ext cx="59503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9600" dirty="0" smtClean="0">
                    <a:solidFill>
                      <a:srgbClr val="009FDA"/>
                    </a:solidFill>
                    <a:latin typeface="+mn-lt"/>
                  </a:rPr>
                  <a:t>“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724128" y="1859340"/>
                <a:ext cx="316167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 smtClean="0">
                    <a:solidFill>
                      <a:srgbClr val="009FDA"/>
                    </a:solidFill>
                    <a:latin typeface="+mn-lt"/>
                  </a:rPr>
                  <a:t>The interest in genuine discussion of the issues of each of the participants.</a:t>
                </a: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364088" y="5877272"/>
              <a:ext cx="37833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rgbClr val="009FDA"/>
                  </a:solidFill>
                  <a:latin typeface="+mn-lt"/>
                </a:rPr>
                <a:t>(Consumer Advisory Representative, Nov 2014)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Revenue (excl Inflation)</a:t>
            </a:r>
            <a:endParaRPr lang="en-AU" sz="3200" dirty="0"/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196752"/>
            <a:ext cx="7848872" cy="513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Capital Expenditure (excl Inflation)</a:t>
            </a:r>
            <a:endParaRPr lang="en-AU" sz="3200" dirty="0"/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1261396"/>
            <a:ext cx="7739533" cy="506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Condition Based Replacement</a:t>
            </a:r>
            <a:endParaRPr lang="en-AU"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3700" y="1628800"/>
            <a:ext cx="8369300" cy="4162400"/>
          </a:xfrm>
        </p:spPr>
        <p:txBody>
          <a:bodyPr/>
          <a:lstStyle/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TransGrid replaces assets based on condition</a:t>
            </a:r>
          </a:p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Each project has a detailed business case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Condition assessment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Condition-based risk quantification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Option identification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Option scoping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Economic evaluation to select the most efficient feasible option</a:t>
            </a:r>
          </a:p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Low-cost alternatives to replacement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Changes to network configuration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De-rating of equipment</a:t>
            </a:r>
          </a:p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endParaRPr lang="en-AU" sz="2600" dirty="0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http://farm4.staticflickr.com/3050/2911092175_82afd96f03_b.jpg"/>
          <p:cNvPicPr>
            <a:picLocks noChangeAspect="1" noChangeArrowheads="1"/>
          </p:cNvPicPr>
          <p:nvPr/>
        </p:nvPicPr>
        <p:blipFill>
          <a:blip r:embed="rId3"/>
          <a:srcRect l="28737" t="21872" b="11673"/>
          <a:stretch>
            <a:fillRect/>
          </a:stretch>
        </p:blipFill>
        <p:spPr bwMode="auto">
          <a:xfrm>
            <a:off x="0" y="1124744"/>
            <a:ext cx="9144000" cy="52544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Condition Based Replacement</a:t>
            </a:r>
            <a:endParaRPr lang="en-AU" sz="3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1123200"/>
            <a:ext cx="9144000" cy="5256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+mn-lt"/>
            </a:endParaRPr>
          </a:p>
        </p:txBody>
      </p:sp>
      <p:pic>
        <p:nvPicPr>
          <p:cNvPr id="284674" name="Picture 2" descr="File:Qantas Boeing 707-300 SYD Wheatley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t="4956" b="15115"/>
          <a:stretch>
            <a:fillRect/>
          </a:stretch>
        </p:blipFill>
        <p:spPr bwMode="auto">
          <a:xfrm>
            <a:off x="4608000" y="1115616"/>
            <a:ext cx="4536000" cy="2592269"/>
          </a:xfrm>
          <a:prstGeom prst="rect">
            <a:avLst/>
          </a:prstGeom>
          <a:noFill/>
        </p:spPr>
      </p:pic>
      <p:pic>
        <p:nvPicPr>
          <p:cNvPr id="1027" name="Picture 3" descr="R:\NPD\PS\Substations\2015-2019RevenueReset\Condition Assessments PreparedBy Regions\Transformers\Central\COS TX Photos\WW2 no9 trans aug 2011\WW2_#9Tx_20110804\100_0240.JPG"/>
          <p:cNvPicPr>
            <a:picLocks noChangeAspect="1" noChangeArrowheads="1"/>
          </p:cNvPicPr>
          <p:nvPr/>
        </p:nvPicPr>
        <p:blipFill>
          <a:blip r:embed="rId6"/>
          <a:srcRect t="33188" b="23949"/>
          <a:stretch>
            <a:fillRect/>
          </a:stretch>
        </p:blipFill>
        <p:spPr bwMode="auto">
          <a:xfrm>
            <a:off x="0" y="1115616"/>
            <a:ext cx="4536000" cy="2592269"/>
          </a:xfrm>
          <a:prstGeom prst="rect">
            <a:avLst/>
          </a:prstGeom>
          <a:noFill/>
        </p:spPr>
      </p:pic>
      <p:pic>
        <p:nvPicPr>
          <p:cNvPr id="28674" name="Picture 2" descr="http://maximos62.files.wordpress.com/2010/06/4463463511_35c1844d6f_o.jpg?w=500&amp;h=363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t="16973" b="4309"/>
          <a:stretch>
            <a:fillRect/>
          </a:stretch>
        </p:blipFill>
        <p:spPr bwMode="auto">
          <a:xfrm>
            <a:off x="4608000" y="3789040"/>
            <a:ext cx="4536000" cy="2592288"/>
          </a:xfrm>
          <a:prstGeom prst="rect">
            <a:avLst/>
          </a:prstGeom>
          <a:noFill/>
        </p:spPr>
      </p:pic>
      <p:pic>
        <p:nvPicPr>
          <p:cNvPr id="28676" name="Picture 4" descr="http://1.bp.blogspot.com/-uL-OTfFO9U0/ULXm8_IOVhI/AAAAAAAANFw/o_s5ogMoo88/s320/01RedRattler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 t="13399"/>
          <a:stretch>
            <a:fillRect/>
          </a:stretch>
        </p:blipFill>
        <p:spPr bwMode="auto">
          <a:xfrm>
            <a:off x="0" y="3789040"/>
            <a:ext cx="4536000" cy="259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Effect of Replacement on Age</a:t>
            </a:r>
            <a:endParaRPr lang="en-AU" sz="3200" dirty="0"/>
          </a:p>
        </p:txBody>
      </p:sp>
      <p:pic>
        <p:nvPicPr>
          <p:cNvPr id="6" name="Content Placeholder 5" descr="Age Profile 2014.bmp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568" y="1273696"/>
            <a:ext cx="7690915" cy="5035624"/>
          </a:xfrm>
        </p:spPr>
      </p:pic>
      <p:sp>
        <p:nvSpPr>
          <p:cNvPr id="5" name="TextBox 4"/>
          <p:cNvSpPr txBox="1"/>
          <p:nvPr/>
        </p:nvSpPr>
        <p:spPr>
          <a:xfrm>
            <a:off x="6732240" y="1484784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9FDA"/>
                </a:solidFill>
                <a:latin typeface="+mn-lt"/>
              </a:rPr>
              <a:t>June 2014</a:t>
            </a:r>
          </a:p>
        </p:txBody>
      </p:sp>
      <p:pic>
        <p:nvPicPr>
          <p:cNvPr id="7" name="Picture 6" descr="Age Profile 2019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83" y="1273696"/>
            <a:ext cx="7689600" cy="5034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2240" y="1484784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9FDA"/>
                </a:solidFill>
                <a:latin typeface="+mn-lt"/>
              </a:rPr>
              <a:t>June 2019</a:t>
            </a:r>
          </a:p>
        </p:txBody>
      </p:sp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Levels of Replacement Expenditure</a:t>
            </a:r>
            <a:endParaRPr lang="en-AU"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3700" y="1628800"/>
            <a:ext cx="8369300" cy="4162400"/>
          </a:xfrm>
        </p:spPr>
        <p:txBody>
          <a:bodyPr/>
          <a:lstStyle/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endParaRPr lang="en-AU" sz="2600" dirty="0" smtClean="0">
              <a:ea typeface="ヒラギノ角ゴ Pro W3"/>
              <a:cs typeface="ヒラギノ角ゴ Pro W3"/>
            </a:endParaRPr>
          </a:p>
        </p:txBody>
      </p:sp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1210195"/>
            <a:ext cx="7750758" cy="507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Levels of Replacement Expenditure</a:t>
            </a:r>
            <a:endParaRPr lang="en-A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000" y="1209600"/>
            <a:ext cx="775080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Consultation on Capital Expenditure</a:t>
            </a:r>
            <a:endParaRPr lang="en-AU"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3700" y="1628800"/>
            <a:ext cx="8369300" cy="4162400"/>
          </a:xfrm>
        </p:spPr>
        <p:txBody>
          <a:bodyPr/>
          <a:lstStyle/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Powering Sydney’s Future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Community views on need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Demographic trends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Energy efficiency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Reliability standards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Condition risk of existing </a:t>
            </a:r>
            <a:br>
              <a:rPr lang="en-AU" sz="2200" dirty="0" smtClean="0">
                <a:ea typeface="ヒラギノ角ゴ Pro W3"/>
                <a:cs typeface="ヒラギノ角ゴ Pro W3"/>
              </a:rPr>
            </a:br>
            <a:r>
              <a:rPr lang="en-AU" sz="2200" dirty="0" smtClean="0">
                <a:ea typeface="ヒラギノ角ゴ Pro W3"/>
                <a:cs typeface="ヒラギノ角ゴ Pro W3"/>
              </a:rPr>
              <a:t>cable network</a:t>
            </a:r>
          </a:p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Revenue proposal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Demand response to defer capital network investment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Contingent project to trigger network investment if needed</a:t>
            </a:r>
          </a:p>
        </p:txBody>
      </p:sp>
      <p:pic>
        <p:nvPicPr>
          <p:cNvPr id="6" name="Picture 5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097" y="1628800"/>
            <a:ext cx="3707903" cy="27809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Operating Expenditure (excl Inflation)</a:t>
            </a:r>
            <a:endParaRPr lang="en-AU" sz="3200" dirty="0"/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187962"/>
            <a:ext cx="7826076" cy="512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Outline</a:t>
            </a:r>
            <a:endParaRPr lang="en-AU"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3700" y="1628800"/>
            <a:ext cx="8369300" cy="4162400"/>
          </a:xfrm>
        </p:spPr>
        <p:txBody>
          <a:bodyPr/>
          <a:lstStyle/>
          <a:p>
            <a:pPr marL="450000" indent="-450000">
              <a:spcAft>
                <a:spcPts val="0"/>
              </a:spcAft>
              <a:buFont typeface="+mj-lt"/>
              <a:buAutoNum type="arabicPeriod"/>
            </a:pPr>
            <a:r>
              <a:rPr lang="en-AU" sz="2600" dirty="0" smtClean="0">
                <a:ea typeface="ヒラギノ角ゴ Pro W3"/>
                <a:cs typeface="ヒラギノ角ゴ Pro W3"/>
              </a:rPr>
              <a:t>A changing world</a:t>
            </a:r>
          </a:p>
          <a:p>
            <a:pPr marL="450000" indent="-450000">
              <a:spcAft>
                <a:spcPts val="0"/>
              </a:spcAft>
              <a:buFont typeface="+mj-lt"/>
              <a:buAutoNum type="arabicPeriod"/>
            </a:pPr>
            <a:r>
              <a:rPr lang="en-AU" sz="2600" dirty="0" smtClean="0">
                <a:ea typeface="ヒラギノ角ゴ Pro W3"/>
                <a:cs typeface="ヒラギノ角ゴ Pro W3"/>
              </a:rPr>
              <a:t>Priced in the interests of consumers</a:t>
            </a:r>
          </a:p>
          <a:p>
            <a:pPr marL="450000" indent="-450000">
              <a:spcAft>
                <a:spcPts val="0"/>
              </a:spcAft>
              <a:buFont typeface="+mj-lt"/>
              <a:buAutoNum type="arabicPeriod"/>
            </a:pPr>
            <a:r>
              <a:rPr lang="en-AU" sz="2600" dirty="0" smtClean="0">
                <a:ea typeface="ヒラギノ角ゴ Pro W3"/>
                <a:cs typeface="ヒラギノ角ゴ Pro W3"/>
              </a:rPr>
              <a:t>Informed by consumers</a:t>
            </a:r>
          </a:p>
          <a:p>
            <a:pPr marL="450000" indent="-450000">
              <a:spcAft>
                <a:spcPts val="0"/>
              </a:spcAft>
              <a:buFont typeface="+mj-lt"/>
              <a:buAutoNum type="arabicPeriod"/>
            </a:pPr>
            <a:r>
              <a:rPr lang="en-AU" sz="2600" dirty="0" smtClean="0">
                <a:ea typeface="ヒラギノ角ゴ Pro W3"/>
                <a:cs typeface="ヒラギノ角ゴ Pro W3"/>
              </a:rPr>
              <a:t>Proposed revenue</a:t>
            </a:r>
          </a:p>
          <a:p>
            <a:pPr marL="450000" indent="-450000">
              <a:spcAft>
                <a:spcPts val="0"/>
              </a:spcAft>
              <a:buFont typeface="+mj-lt"/>
              <a:buAutoNum type="arabicPeriod"/>
            </a:pPr>
            <a:r>
              <a:rPr lang="en-AU" sz="2600" dirty="0" smtClean="0">
                <a:ea typeface="ヒラギノ角ゴ Pro W3"/>
                <a:cs typeface="ヒラギノ角ゴ Pro W3"/>
              </a:rPr>
              <a:t>Proposed capital expenditure</a:t>
            </a:r>
          </a:p>
          <a:p>
            <a:pPr marL="450000" indent="-450000">
              <a:spcAft>
                <a:spcPts val="0"/>
              </a:spcAft>
              <a:buFont typeface="+mj-lt"/>
              <a:buAutoNum type="arabicPeriod"/>
            </a:pPr>
            <a:r>
              <a:rPr lang="en-AU" sz="2600" dirty="0" smtClean="0">
                <a:ea typeface="ヒラギノ角ゴ Pro W3"/>
                <a:cs typeface="ヒラギノ角ゴ Pro W3"/>
              </a:rPr>
              <a:t>Proposed operating expenditure</a:t>
            </a:r>
          </a:p>
          <a:p>
            <a:pPr marL="450000" indent="-450000">
              <a:spcAft>
                <a:spcPts val="0"/>
              </a:spcAft>
              <a:buFont typeface="+mj-lt"/>
              <a:buAutoNum type="arabicPeriod"/>
            </a:pPr>
            <a:r>
              <a:rPr lang="en-AU" sz="2600" dirty="0" smtClean="0">
                <a:ea typeface="ヒラギノ角ゴ Pro W3"/>
                <a:cs typeface="ヒラギノ角ゴ Pro W3"/>
              </a:rPr>
              <a:t>Proposed rate of return</a:t>
            </a:r>
          </a:p>
          <a:p>
            <a:pPr marL="450000" indent="-450000">
              <a:spcAft>
                <a:spcPts val="0"/>
              </a:spcAft>
              <a:buFont typeface="+mj-lt"/>
              <a:buAutoNum type="arabicPeriod"/>
            </a:pPr>
            <a:r>
              <a:rPr lang="en-AU" sz="2600" dirty="0" smtClean="0">
                <a:ea typeface="ヒラギノ角ゴ Pro W3"/>
                <a:cs typeface="ヒラギノ角ゴ Pro W3"/>
              </a:rPr>
              <a:t>Other elements of the proposal</a:t>
            </a:r>
          </a:p>
        </p:txBody>
      </p:sp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Efficient Operating Expenditure</a:t>
            </a:r>
            <a:endParaRPr lang="en-AU" sz="32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899592" y="1878796"/>
            <a:ext cx="5184576" cy="1660270"/>
          </a:xfrm>
          <a:prstGeom prst="rect">
            <a:avLst/>
          </a:prstGeom>
          <a:solidFill>
            <a:srgbClr val="009FD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83200" algn="r"/>
              </a:tabLst>
            </a:pPr>
            <a:r>
              <a:rPr kumimoji="0" lang="en-AU" sz="18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Asset management, planning &amp;	39%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corporate services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899592" y="3539067"/>
            <a:ext cx="5184576" cy="2482222"/>
          </a:xfrm>
          <a:prstGeom prst="rect">
            <a:avLst/>
          </a:prstGeom>
          <a:solidFill>
            <a:srgbClr val="00AD8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83200" algn="r"/>
              </a:tabLst>
            </a:pPr>
            <a:r>
              <a:rPr kumimoji="0" lang="en-AU" sz="18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Maintenance</a:t>
            </a:r>
            <a:r>
              <a:rPr kumimoji="0" lang="en-AU" sz="1800" b="0" i="0" u="none" strike="noStrike" cap="none" normalizeH="0" dirty="0" smtClean="0">
                <a:ln>
                  <a:noFill/>
                </a:ln>
                <a:effectLst/>
                <a:latin typeface="+mn-lt"/>
              </a:rPr>
              <a:t> &amp; </a:t>
            </a:r>
            <a:r>
              <a:rPr kumimoji="0" lang="en-AU" sz="18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information	59%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technology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902464" y="1819528"/>
            <a:ext cx="5181704" cy="66824"/>
          </a:xfrm>
          <a:prstGeom prst="rect">
            <a:avLst/>
          </a:prstGeom>
          <a:solidFill>
            <a:srgbClr val="FF7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14754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283200" algn="r"/>
              </a:tabLst>
            </a:pPr>
            <a:r>
              <a:rPr lang="en-AU" sz="1800" dirty="0" smtClean="0">
                <a:solidFill>
                  <a:schemeClr val="bg1"/>
                </a:solidFill>
                <a:latin typeface="+mn-lt"/>
              </a:rPr>
              <a:t>Health, safety &amp; environment	2%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6176" y="451086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283200" algn="r"/>
              </a:tabLst>
            </a:pPr>
            <a:r>
              <a:rPr lang="en-AU" sz="1800" dirty="0" smtClean="0">
                <a:solidFill>
                  <a:schemeClr val="bg1"/>
                </a:solidFill>
                <a:latin typeface="+mn-lt"/>
              </a:rPr>
              <a:t>Lower than average benchmark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6176" y="2422629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283200" algn="r"/>
              </a:tabLst>
            </a:pPr>
            <a:r>
              <a:rPr lang="en-AU" sz="1800" dirty="0" smtClean="0">
                <a:solidFill>
                  <a:schemeClr val="bg1"/>
                </a:solidFill>
                <a:latin typeface="+mn-lt"/>
              </a:rPr>
              <a:t>About the same as average benchmark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6176" y="136108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283200" algn="r"/>
              </a:tabLst>
            </a:pPr>
            <a:r>
              <a:rPr lang="en-AU" sz="1800" dirty="0" smtClean="0">
                <a:solidFill>
                  <a:schemeClr val="bg1"/>
                </a:solidFill>
                <a:latin typeface="+mn-lt"/>
              </a:rPr>
              <a:t>Higher than average benchmark</a:t>
            </a:r>
          </a:p>
        </p:txBody>
      </p:sp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Proposed Cost of Debt</a:t>
            </a:r>
            <a:endParaRPr lang="en-AU"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3700" y="1628800"/>
            <a:ext cx="8369300" cy="4162400"/>
          </a:xfrm>
        </p:spPr>
        <p:txBody>
          <a:bodyPr/>
          <a:lstStyle/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endParaRPr lang="en-AU" sz="2600" dirty="0" smtClean="0">
              <a:ea typeface="ヒラギノ角ゴ Pro W3"/>
              <a:cs typeface="ヒラギノ角ゴ Pro W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173089"/>
            <a:ext cx="7848803" cy="513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000" y="1256400"/>
            <a:ext cx="7725600" cy="505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Proposed Cost of Equity</a:t>
            </a:r>
            <a:endParaRPr lang="en-AU" sz="32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000" y="1256400"/>
            <a:ext cx="7725600" cy="505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 bwMode="auto">
          <a:xfrm>
            <a:off x="1979712" y="1789749"/>
            <a:ext cx="572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AD83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979712" y="3861048"/>
            <a:ext cx="572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AD83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AER Guideline on Cost of Equity</a:t>
            </a:r>
            <a:endParaRPr lang="en-AU" sz="32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000" y="1256400"/>
            <a:ext cx="7725600" cy="505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000" y="1256400"/>
            <a:ext cx="7725600" cy="505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 bwMode="auto">
          <a:xfrm>
            <a:off x="1979712" y="1789749"/>
            <a:ext cx="572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AD83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979712" y="3861048"/>
            <a:ext cx="572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AD83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6 -2.96296E-6 L -3.88889E-6 0.220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6 3.7037E-7 L -3.88889E-6 0.20764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Other Elements of the Proposal</a:t>
            </a:r>
            <a:endParaRPr lang="en-AU"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3700" y="1628800"/>
            <a:ext cx="8369300" cy="4162400"/>
          </a:xfrm>
        </p:spPr>
        <p:txBody>
          <a:bodyPr/>
          <a:lstStyle/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Incentive schemes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Efficiency benefit sharing scheme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Capital expenditure sharing scheme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Service target performance incentive scheme</a:t>
            </a:r>
            <a:endParaRPr lang="en-AU" sz="2600" dirty="0" smtClean="0">
              <a:ea typeface="ヒラギノ角ゴ Pro W3"/>
              <a:cs typeface="ヒラギノ角ゴ Pro W3"/>
            </a:endParaRPr>
          </a:p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Proposed four year regulatory control period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Would facilitate alignment of TNSP regulatory control periods by 2022</a:t>
            </a:r>
          </a:p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endParaRPr lang="en-AU" sz="2600" dirty="0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Other Elements</a:t>
            </a:r>
            <a:endParaRPr lang="en-AU" sz="32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+mn-lt"/>
            </a:endParaRPr>
          </a:p>
        </p:txBody>
      </p:sp>
      <p:pic>
        <p:nvPicPr>
          <p:cNvPr id="8" name="Content Placeholder 7" descr="yoursay2.bmp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091" y="0"/>
            <a:ext cx="7417317" cy="6857999"/>
          </a:xfrm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The Role of Transmission</a:t>
            </a:r>
            <a:endParaRPr lang="en-AU" sz="3200" dirty="0"/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 b="22414"/>
          <a:stretch>
            <a:fillRect/>
          </a:stretch>
        </p:blipFill>
        <p:spPr bwMode="auto">
          <a:xfrm>
            <a:off x="372453" y="3635732"/>
            <a:ext cx="8448019" cy="14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8" name="AutoShape 4"/>
          <p:cNvSpPr>
            <a:spLocks noChangeArrowheads="1"/>
          </p:cNvSpPr>
          <p:nvPr/>
        </p:nvSpPr>
        <p:spPr bwMode="auto">
          <a:xfrm rot="5400000">
            <a:off x="1926927" y="4361926"/>
            <a:ext cx="360042" cy="148555"/>
          </a:xfrm>
          <a:prstGeom prst="triangle">
            <a:avLst>
              <a:gd name="adj" fmla="val 50000"/>
            </a:avLst>
          </a:prstGeom>
          <a:solidFill>
            <a:srgbClr val="C7EAF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 rot="5400000">
            <a:off x="3928293" y="4361926"/>
            <a:ext cx="360042" cy="148555"/>
          </a:xfrm>
          <a:prstGeom prst="triangle">
            <a:avLst>
              <a:gd name="adj" fmla="val 50000"/>
            </a:avLst>
          </a:prstGeom>
          <a:solidFill>
            <a:srgbClr val="C7EAF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 rot="5400000">
            <a:off x="5402360" y="4361926"/>
            <a:ext cx="360042" cy="148555"/>
          </a:xfrm>
          <a:prstGeom prst="triangle">
            <a:avLst>
              <a:gd name="adj" fmla="val 50000"/>
            </a:avLst>
          </a:prstGeom>
          <a:solidFill>
            <a:srgbClr val="C7EAF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 rot="5400000">
            <a:off x="6876429" y="4361926"/>
            <a:ext cx="360042" cy="148555"/>
          </a:xfrm>
          <a:prstGeom prst="triangle">
            <a:avLst>
              <a:gd name="adj" fmla="val 50000"/>
            </a:avLst>
          </a:prstGeom>
          <a:solidFill>
            <a:srgbClr val="C7EAF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539552" y="5075892"/>
            <a:ext cx="813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800" b="1" dirty="0" smtClean="0">
                <a:solidFill>
                  <a:srgbClr val="009FDA"/>
                </a:solidFill>
                <a:latin typeface="+mn-lt"/>
              </a:rPr>
              <a:t>Generation       Transmission     Distribution          Retail           Consumers</a:t>
            </a:r>
          </a:p>
        </p:txBody>
      </p:sp>
      <p:pic>
        <p:nvPicPr>
          <p:cNvPr id="13" name="Picture 12" descr="TransGrid LOGO Medi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2494950"/>
            <a:ext cx="1134623" cy="348694"/>
          </a:xfrm>
          <a:prstGeom prst="rect">
            <a:avLst/>
          </a:prstGeom>
        </p:spPr>
      </p:pic>
      <p:pic>
        <p:nvPicPr>
          <p:cNvPr id="15" name="Picture 2" descr="http://www.iec.ch/etech/2013/etech_0713/pic_world/wld-3_goldwind_logo.jpg"/>
          <p:cNvPicPr>
            <a:picLocks noChangeAspect="1" noChangeArrowheads="1"/>
          </p:cNvPicPr>
          <p:nvPr/>
        </p:nvPicPr>
        <p:blipFill>
          <a:blip r:embed="rId5"/>
          <a:srcRect t="31696" b="36580"/>
          <a:stretch>
            <a:fillRect/>
          </a:stretch>
        </p:blipFill>
        <p:spPr bwMode="auto">
          <a:xfrm>
            <a:off x="668785" y="3287039"/>
            <a:ext cx="1134622" cy="348693"/>
          </a:xfrm>
          <a:prstGeom prst="rect">
            <a:avLst/>
          </a:prstGeom>
          <a:noFill/>
        </p:spPr>
      </p:pic>
      <p:pic>
        <p:nvPicPr>
          <p:cNvPr id="17" name="Picture 6" descr="http://www.rapidglobal.com/wp-content/uploads/2013/10/Ausgrid_Logo_Hor_FullCol_Po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5976" y="2123564"/>
            <a:ext cx="892647" cy="275445"/>
          </a:xfrm>
          <a:prstGeom prst="rect">
            <a:avLst/>
          </a:prstGeom>
          <a:noFill/>
        </p:spPr>
      </p:pic>
      <p:pic>
        <p:nvPicPr>
          <p:cNvPr id="18" name="Picture 8" descr="http://www.ecotecenergysydney.com.au/product_images/uploaded_images/endeavour-energy-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07236" y="2516514"/>
            <a:ext cx="1156852" cy="302373"/>
          </a:xfrm>
          <a:prstGeom prst="rect">
            <a:avLst/>
          </a:prstGeom>
          <a:noFill/>
        </p:spPr>
      </p:pic>
      <p:pic>
        <p:nvPicPr>
          <p:cNvPr id="19" name="Picture 10" descr="http://www.facets.org.au/wp-content/uploads/2011/07/essentialenergy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5976" y="2888475"/>
            <a:ext cx="892645" cy="446638"/>
          </a:xfrm>
          <a:prstGeom prst="rect">
            <a:avLst/>
          </a:prstGeom>
          <a:noFill/>
        </p:spPr>
      </p:pic>
      <p:pic>
        <p:nvPicPr>
          <p:cNvPr id="20" name="Picture 12" descr="http://www.theracessa.com.au/xstd_images/EnergyAustralia_Horizontal_CMYK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96136" y="2443173"/>
            <a:ext cx="1156852" cy="301952"/>
          </a:xfrm>
          <a:prstGeom prst="rect">
            <a:avLst/>
          </a:prstGeom>
          <a:noFill/>
        </p:spPr>
      </p:pic>
      <p:pic>
        <p:nvPicPr>
          <p:cNvPr id="21" name="Picture 14" descr="http://www.more4apps.com/site/more4apps/images/Origin-Energy_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48319" y="2754390"/>
            <a:ext cx="511913" cy="703880"/>
          </a:xfrm>
          <a:prstGeom prst="rect">
            <a:avLst/>
          </a:prstGeom>
          <a:noFill/>
        </p:spPr>
      </p:pic>
      <p:pic>
        <p:nvPicPr>
          <p:cNvPr id="22" name="Picture 16" descr="http://images.forbes.com/media/lists/companies/agl-energy_200x200.jpg"/>
          <p:cNvPicPr>
            <a:picLocks noChangeAspect="1" noChangeArrowheads="1"/>
          </p:cNvPicPr>
          <p:nvPr/>
        </p:nvPicPr>
        <p:blipFill>
          <a:blip r:embed="rId11"/>
          <a:srcRect t="34880" b="34880"/>
          <a:stretch>
            <a:fillRect/>
          </a:stretch>
        </p:blipFill>
        <p:spPr bwMode="auto">
          <a:xfrm>
            <a:off x="5796136" y="2051556"/>
            <a:ext cx="1194476" cy="361205"/>
          </a:xfrm>
          <a:prstGeom prst="rect">
            <a:avLst/>
          </a:prstGeom>
          <a:noFill/>
        </p:spPr>
      </p:pic>
      <p:pic>
        <p:nvPicPr>
          <p:cNvPr id="23" name="Picture 16" descr="http://images.forbes.com/media/lists/companies/agl-energy_200x200.jpg"/>
          <p:cNvPicPr>
            <a:picLocks noChangeAspect="1" noChangeArrowheads="1"/>
          </p:cNvPicPr>
          <p:nvPr/>
        </p:nvPicPr>
        <p:blipFill>
          <a:blip r:embed="rId11"/>
          <a:srcRect t="34880" b="34880"/>
          <a:stretch>
            <a:fillRect/>
          </a:stretch>
        </p:blipFill>
        <p:spPr bwMode="auto">
          <a:xfrm>
            <a:off x="638858" y="1959058"/>
            <a:ext cx="1194476" cy="361205"/>
          </a:xfrm>
          <a:prstGeom prst="rect">
            <a:avLst/>
          </a:prstGeom>
          <a:noFill/>
        </p:spPr>
      </p:pic>
      <p:pic>
        <p:nvPicPr>
          <p:cNvPr id="24" name="Picture 12" descr="http://www.theracessa.com.au/xstd_images/EnergyAustralia_Horizontal_CMYK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670" y="2320263"/>
            <a:ext cx="1156852" cy="301952"/>
          </a:xfrm>
          <a:prstGeom prst="rect">
            <a:avLst/>
          </a:prstGeom>
          <a:noFill/>
        </p:spPr>
      </p:pic>
      <p:pic>
        <p:nvPicPr>
          <p:cNvPr id="25" name="Picture 14" descr="http://www.more4apps.com/site/more4apps/images/Origin-Energy_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0140" y="2631480"/>
            <a:ext cx="511913" cy="70388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/>
          <a:srcRect l="63193" t="20778" r="27357" b="74003"/>
          <a:stretch>
            <a:fillRect/>
          </a:stretch>
        </p:blipFill>
        <p:spPr bwMode="auto">
          <a:xfrm>
            <a:off x="381000" y="1420218"/>
            <a:ext cx="1728192" cy="53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A Changing World</a:t>
            </a:r>
            <a:endParaRPr lang="en-AU"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3700" y="1628800"/>
            <a:ext cx="8369300" cy="4608512"/>
          </a:xfrm>
        </p:spPr>
        <p:txBody>
          <a:bodyPr/>
          <a:lstStyle/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In the last five years we have seen: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The global financial crisis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Challenging conditions for Australian manufacturing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Introduction of solar bonus schemes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Greater take-up of energy efficiency initiatives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Softening demand</a:t>
            </a:r>
          </a:p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TransGrid has: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Deferred over $600 million of capital expenditure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Changed its network investment process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Procured demand management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Achieved business efficiencies</a:t>
            </a:r>
          </a:p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endParaRPr lang="en-AU" sz="2600" dirty="0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Changes in Revenue (</a:t>
            </a:r>
            <a:r>
              <a:rPr lang="en-AU" sz="3200" dirty="0" err="1" smtClean="0"/>
              <a:t>incl</a:t>
            </a:r>
            <a:r>
              <a:rPr lang="en-AU" sz="3200" dirty="0" smtClean="0"/>
              <a:t> Inflation)</a:t>
            </a:r>
            <a:endParaRPr lang="en-AU"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3700" y="1628800"/>
            <a:ext cx="8369300" cy="4162400"/>
          </a:xfrm>
        </p:spPr>
        <p:txBody>
          <a:bodyPr/>
          <a:lstStyle/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endParaRPr lang="en-AU" sz="2600" dirty="0" smtClean="0">
              <a:ea typeface="ヒラギノ角ゴ Pro W3"/>
              <a:cs typeface="ヒラギノ角ゴ Pro W3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355" y="1196751"/>
            <a:ext cx="7826077" cy="512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032" y="1196751"/>
            <a:ext cx="7826400" cy="512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NEM TNSP Price Comparison</a:t>
            </a:r>
            <a:endParaRPr lang="en-AU"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3700" y="1628800"/>
            <a:ext cx="8369300" cy="4162400"/>
          </a:xfrm>
        </p:spPr>
        <p:txBody>
          <a:bodyPr/>
          <a:lstStyle/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endParaRPr lang="en-AU" sz="2600" dirty="0" smtClean="0">
              <a:ea typeface="ヒラギノ角ゴ Pro W3"/>
              <a:cs typeface="ヒラギノ角ゴ Pro W3"/>
            </a:endParaRPr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196751"/>
            <a:ext cx="7848872" cy="513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Pricing Consultation</a:t>
            </a:r>
            <a:endParaRPr lang="en-AU"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3700" y="1628800"/>
            <a:ext cx="4857116" cy="4162400"/>
          </a:xfrm>
        </p:spPr>
        <p:txBody>
          <a:bodyPr/>
          <a:lstStyle/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Public consultation process</a:t>
            </a:r>
          </a:p>
          <a:p>
            <a:pPr marL="450000" indent="-450000">
              <a:spcAft>
                <a:spcPts val="0"/>
              </a:spcAft>
              <a:buSzPct val="110000"/>
              <a:buFont typeface="Arial" pitchFamily="34" charset="0"/>
              <a:buChar char="•"/>
            </a:pPr>
            <a:r>
              <a:rPr lang="en-AU" sz="2600" dirty="0" smtClean="0">
                <a:ea typeface="ヒラギノ角ゴ Pro W3"/>
                <a:cs typeface="ヒラギノ角ゴ Pro W3"/>
              </a:rPr>
              <a:t>Proposed changes to pricing methodology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Focus on peak demand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Explore pricing certainty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Improve cost reflective pricing</a:t>
            </a:r>
          </a:p>
          <a:p>
            <a:pPr marL="929425" lvl="1" indent="-450000">
              <a:spcAft>
                <a:spcPts val="0"/>
              </a:spcAft>
              <a:buSzPct val="110000"/>
              <a:buFont typeface="Arial" pitchFamily="34" charset="0"/>
              <a:buChar char="–"/>
            </a:pPr>
            <a:r>
              <a:rPr lang="en-AU" sz="2200" dirty="0" smtClean="0">
                <a:ea typeface="ヒラギノ角ゴ Pro W3"/>
                <a:cs typeface="ヒラギノ角ゴ Pro W3"/>
              </a:rPr>
              <a:t>Flexibility to amend pricing methodology</a:t>
            </a:r>
          </a:p>
        </p:txBody>
      </p:sp>
      <p:pic>
        <p:nvPicPr>
          <p:cNvPr id="6" name="Picture 5" descr="Screen shot 2013-11-10 at 9.18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412776"/>
            <a:ext cx="3312368" cy="4727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Consumer Engagement</a:t>
            </a:r>
            <a:endParaRPr lang="en-AU" sz="3200" dirty="0"/>
          </a:p>
        </p:txBody>
      </p:sp>
      <p:pic>
        <p:nvPicPr>
          <p:cNvPr id="4" name="Picture 3" descr="TransGridRevenuePropsoal_FactSheets_ConsumerConsultation_final-140526-2.png"/>
          <p:cNvPicPr/>
          <p:nvPr/>
        </p:nvPicPr>
        <p:blipFill>
          <a:blip r:embed="rId3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 l="33782" t="44130" b="9323"/>
          <a:stretch>
            <a:fillRect/>
          </a:stretch>
        </p:blipFill>
        <p:spPr>
          <a:xfrm>
            <a:off x="3671892" y="1442512"/>
            <a:ext cx="4968552" cy="4578776"/>
          </a:xfrm>
          <a:prstGeom prst="rect">
            <a:avLst/>
          </a:prstGeom>
        </p:spPr>
      </p:pic>
      <p:pic>
        <p:nvPicPr>
          <p:cNvPr id="7" name="Picture 6" descr="TransGridRevenuePropsoal_FactSheets_ConsumerConsultation_final-140526-2.png"/>
          <p:cNvPicPr/>
          <p:nvPr/>
        </p:nvPicPr>
        <p:blipFill>
          <a:blip r:embed="rId3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 t="37542" r="67371" b="9323"/>
          <a:stretch>
            <a:fillRect/>
          </a:stretch>
        </p:blipFill>
        <p:spPr>
          <a:xfrm>
            <a:off x="467544" y="1442512"/>
            <a:ext cx="3132340" cy="4546895"/>
          </a:xfrm>
          <a:prstGeom prst="rect">
            <a:avLst/>
          </a:prstGeom>
        </p:spPr>
      </p:pic>
      <p:pic>
        <p:nvPicPr>
          <p:cNvPr id="5" name="Picture 4" descr="Download for TransGrid 015_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9161" y="1719957"/>
            <a:ext cx="2916316" cy="1944217"/>
          </a:xfrm>
          <a:prstGeom prst="rect">
            <a:avLst/>
          </a:prstGeom>
        </p:spPr>
      </p:pic>
      <p:pic>
        <p:nvPicPr>
          <p:cNvPr id="6" name="Picture 5" descr="Download for TransGrid 029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9161" y="3705471"/>
            <a:ext cx="2916316" cy="19610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In the Interests of Consumers</a:t>
            </a:r>
            <a:endParaRPr lang="en-AU" sz="3200" dirty="0"/>
          </a:p>
        </p:txBody>
      </p:sp>
      <p:pic>
        <p:nvPicPr>
          <p:cNvPr id="4" name="Content Placeholder 3" descr="Proposal Overview Consumer Engagement_Page_2.tiff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0108" t="29459" r="5390" b="41080"/>
          <a:stretch>
            <a:fillRect/>
          </a:stretch>
        </p:blipFill>
        <p:spPr>
          <a:xfrm>
            <a:off x="0" y="1513682"/>
            <a:ext cx="9144000" cy="4507606"/>
          </a:xfrm>
        </p:spPr>
      </p:pic>
    </p:spTree>
    <p:extLst>
      <p:ext uri="{BB962C8B-B14F-4D97-AF65-F5344CB8AC3E}">
        <p14:creationId xmlns="" xmlns:p14="http://schemas.microsoft.com/office/powerpoint/2010/main" val="391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808080"/>
      </a:dk1>
      <a:lt1>
        <a:srgbClr val="FFFFFF"/>
      </a:lt1>
      <a:dk2>
        <a:srgbClr val="00192F"/>
      </a:dk2>
      <a:lt2>
        <a:srgbClr val="FFFFFF"/>
      </a:lt2>
      <a:accent1>
        <a:srgbClr val="003A57"/>
      </a:accent1>
      <a:accent2>
        <a:srgbClr val="CC0924"/>
      </a:accent2>
      <a:accent3>
        <a:srgbClr val="AAABAD"/>
      </a:accent3>
      <a:accent4>
        <a:srgbClr val="DADADA"/>
      </a:accent4>
      <a:accent5>
        <a:srgbClr val="AAAEB4"/>
      </a:accent5>
      <a:accent6>
        <a:srgbClr val="B90720"/>
      </a:accent6>
      <a:hlink>
        <a:srgbClr val="0060A1"/>
      </a:hlink>
      <a:folHlink>
        <a:srgbClr val="EEA53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Blank Presentation">
  <a:themeElements>
    <a:clrScheme name="">
      <a:dk1>
        <a:srgbClr val="808080"/>
      </a:dk1>
      <a:lt1>
        <a:srgbClr val="FFFFFF"/>
      </a:lt1>
      <a:dk2>
        <a:srgbClr val="00192F"/>
      </a:dk2>
      <a:lt2>
        <a:srgbClr val="FFFFFF"/>
      </a:lt2>
      <a:accent1>
        <a:srgbClr val="003A57"/>
      </a:accent1>
      <a:accent2>
        <a:srgbClr val="CC0924"/>
      </a:accent2>
      <a:accent3>
        <a:srgbClr val="AAABAD"/>
      </a:accent3>
      <a:accent4>
        <a:srgbClr val="DADADA"/>
      </a:accent4>
      <a:accent5>
        <a:srgbClr val="AAAEB4"/>
      </a:accent5>
      <a:accent6>
        <a:srgbClr val="B90720"/>
      </a:accent6>
      <a:hlink>
        <a:srgbClr val="0060A1"/>
      </a:hlink>
      <a:folHlink>
        <a:srgbClr val="EEA53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">
      <a:dk1>
        <a:srgbClr val="808080"/>
      </a:dk1>
      <a:lt1>
        <a:srgbClr val="FFFFFF"/>
      </a:lt1>
      <a:dk2>
        <a:srgbClr val="00192F"/>
      </a:dk2>
      <a:lt2>
        <a:srgbClr val="FFFFFF"/>
      </a:lt2>
      <a:accent1>
        <a:srgbClr val="003A57"/>
      </a:accent1>
      <a:accent2>
        <a:srgbClr val="CC0924"/>
      </a:accent2>
      <a:accent3>
        <a:srgbClr val="AAABAD"/>
      </a:accent3>
      <a:accent4>
        <a:srgbClr val="DADADA"/>
      </a:accent4>
      <a:accent5>
        <a:srgbClr val="AAAEB4"/>
      </a:accent5>
      <a:accent6>
        <a:srgbClr val="B90720"/>
      </a:accent6>
      <a:hlink>
        <a:srgbClr val="0060A1"/>
      </a:hlink>
      <a:folHlink>
        <a:srgbClr val="EEA53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">
      <a:dk1>
        <a:srgbClr val="808080"/>
      </a:dk1>
      <a:lt1>
        <a:srgbClr val="FFFFFF"/>
      </a:lt1>
      <a:dk2>
        <a:srgbClr val="00192F"/>
      </a:dk2>
      <a:lt2>
        <a:srgbClr val="FFFFFF"/>
      </a:lt2>
      <a:accent1>
        <a:srgbClr val="003A57"/>
      </a:accent1>
      <a:accent2>
        <a:srgbClr val="CC0924"/>
      </a:accent2>
      <a:accent3>
        <a:srgbClr val="AAABAD"/>
      </a:accent3>
      <a:accent4>
        <a:srgbClr val="DADADA"/>
      </a:accent4>
      <a:accent5>
        <a:srgbClr val="AAAEB4"/>
      </a:accent5>
      <a:accent6>
        <a:srgbClr val="B90720"/>
      </a:accent6>
      <a:hlink>
        <a:srgbClr val="0060A1"/>
      </a:hlink>
      <a:folHlink>
        <a:srgbClr val="EEA53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">
      <a:dk1>
        <a:srgbClr val="808080"/>
      </a:dk1>
      <a:lt1>
        <a:srgbClr val="FFFFFF"/>
      </a:lt1>
      <a:dk2>
        <a:srgbClr val="00192F"/>
      </a:dk2>
      <a:lt2>
        <a:srgbClr val="FFFFFF"/>
      </a:lt2>
      <a:accent1>
        <a:srgbClr val="003A57"/>
      </a:accent1>
      <a:accent2>
        <a:srgbClr val="CC0924"/>
      </a:accent2>
      <a:accent3>
        <a:srgbClr val="AAABAD"/>
      </a:accent3>
      <a:accent4>
        <a:srgbClr val="DADADA"/>
      </a:accent4>
      <a:accent5>
        <a:srgbClr val="AAAEB4"/>
      </a:accent5>
      <a:accent6>
        <a:srgbClr val="B90720"/>
      </a:accent6>
      <a:hlink>
        <a:srgbClr val="0060A1"/>
      </a:hlink>
      <a:folHlink>
        <a:srgbClr val="EEA53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 Presentation">
  <a:themeElements>
    <a:clrScheme name="">
      <a:dk1>
        <a:srgbClr val="808080"/>
      </a:dk1>
      <a:lt1>
        <a:srgbClr val="FFFFFF"/>
      </a:lt1>
      <a:dk2>
        <a:srgbClr val="00192F"/>
      </a:dk2>
      <a:lt2>
        <a:srgbClr val="FFFFFF"/>
      </a:lt2>
      <a:accent1>
        <a:srgbClr val="003A57"/>
      </a:accent1>
      <a:accent2>
        <a:srgbClr val="CC0924"/>
      </a:accent2>
      <a:accent3>
        <a:srgbClr val="AAABAD"/>
      </a:accent3>
      <a:accent4>
        <a:srgbClr val="DADADA"/>
      </a:accent4>
      <a:accent5>
        <a:srgbClr val="AAAEB4"/>
      </a:accent5>
      <a:accent6>
        <a:srgbClr val="B90720"/>
      </a:accent6>
      <a:hlink>
        <a:srgbClr val="0060A1"/>
      </a:hlink>
      <a:folHlink>
        <a:srgbClr val="EEA53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808080"/>
      </a:dk1>
      <a:lt1>
        <a:srgbClr val="FFFFFF"/>
      </a:lt1>
      <a:dk2>
        <a:srgbClr val="00192F"/>
      </a:dk2>
      <a:lt2>
        <a:srgbClr val="FFFFFF"/>
      </a:lt2>
      <a:accent1>
        <a:srgbClr val="003A57"/>
      </a:accent1>
      <a:accent2>
        <a:srgbClr val="CC0924"/>
      </a:accent2>
      <a:accent3>
        <a:srgbClr val="AAABAD"/>
      </a:accent3>
      <a:accent4>
        <a:srgbClr val="DADADA"/>
      </a:accent4>
      <a:accent5>
        <a:srgbClr val="AAAEB4"/>
      </a:accent5>
      <a:accent6>
        <a:srgbClr val="B90720"/>
      </a:accent6>
      <a:hlink>
        <a:srgbClr val="0060A1"/>
      </a:hlink>
      <a:folHlink>
        <a:srgbClr val="EEA53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808080"/>
      </a:dk1>
      <a:lt1>
        <a:srgbClr val="FFFFFF"/>
      </a:lt1>
      <a:dk2>
        <a:srgbClr val="00192F"/>
      </a:dk2>
      <a:lt2>
        <a:srgbClr val="FFFFFF"/>
      </a:lt2>
      <a:accent1>
        <a:srgbClr val="003A57"/>
      </a:accent1>
      <a:accent2>
        <a:srgbClr val="CC0924"/>
      </a:accent2>
      <a:accent3>
        <a:srgbClr val="AAABAD"/>
      </a:accent3>
      <a:accent4>
        <a:srgbClr val="DADADA"/>
      </a:accent4>
      <a:accent5>
        <a:srgbClr val="AAAEB4"/>
      </a:accent5>
      <a:accent6>
        <a:srgbClr val="B90720"/>
      </a:accent6>
      <a:hlink>
        <a:srgbClr val="0060A1"/>
      </a:hlink>
      <a:folHlink>
        <a:srgbClr val="EEA53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 Presentation">
  <a:themeElements>
    <a:clrScheme name="">
      <a:dk1>
        <a:srgbClr val="808080"/>
      </a:dk1>
      <a:lt1>
        <a:srgbClr val="FFFFFF"/>
      </a:lt1>
      <a:dk2>
        <a:srgbClr val="00192F"/>
      </a:dk2>
      <a:lt2>
        <a:srgbClr val="FFFFFF"/>
      </a:lt2>
      <a:accent1>
        <a:srgbClr val="003A57"/>
      </a:accent1>
      <a:accent2>
        <a:srgbClr val="CC0924"/>
      </a:accent2>
      <a:accent3>
        <a:srgbClr val="AAABAD"/>
      </a:accent3>
      <a:accent4>
        <a:srgbClr val="DADADA"/>
      </a:accent4>
      <a:accent5>
        <a:srgbClr val="AAAEB4"/>
      </a:accent5>
      <a:accent6>
        <a:srgbClr val="B90720"/>
      </a:accent6>
      <a:hlink>
        <a:srgbClr val="0060A1"/>
      </a:hlink>
      <a:folHlink>
        <a:srgbClr val="EEA53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808080"/>
      </a:dk1>
      <a:lt1>
        <a:srgbClr val="FFFFFF"/>
      </a:lt1>
      <a:dk2>
        <a:srgbClr val="00192F"/>
      </a:dk2>
      <a:lt2>
        <a:srgbClr val="FFFFFF"/>
      </a:lt2>
      <a:accent1>
        <a:srgbClr val="003A57"/>
      </a:accent1>
      <a:accent2>
        <a:srgbClr val="CC0924"/>
      </a:accent2>
      <a:accent3>
        <a:srgbClr val="AAABAD"/>
      </a:accent3>
      <a:accent4>
        <a:srgbClr val="DADADA"/>
      </a:accent4>
      <a:accent5>
        <a:srgbClr val="AAAEB4"/>
      </a:accent5>
      <a:accent6>
        <a:srgbClr val="B90720"/>
      </a:accent6>
      <a:hlink>
        <a:srgbClr val="0060A1"/>
      </a:hlink>
      <a:folHlink>
        <a:srgbClr val="EEA53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er xmlns="http://schemas.microsoft.com/sharepoint/v3/fields">1.0</Ver>
    <TaxCatchAll xmlns="37889a88-dc6f-4e23-a60e-9bbcbba61dc4">
      <Value>2129</Value>
      <Value>2722</Value>
    </TaxCatchAll>
    <DocumentTypeField0 xmlns="e4d92855-08a1-457d-b56a-f3e259509161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Presentations</TermName>
          <TermId xmlns="http://schemas.microsoft.com/office/infopath/2007/PartnerControls">1f4a73b0-8236-4cbd-9505-8a02d931d395</TermId>
        </TermInfo>
      </Terms>
    </DocumentTypeField0>
    <TaxKeywordTaxHTField xmlns="37889a88-dc6f-4e23-a60e-9bbcbba61dc4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 - white</TermName>
          <TermId xmlns="http://schemas.microsoft.com/office/infopath/2007/PartnerControls">ec94e13a-b539-45ff-a6eb-4daf8c85fbf4</TermId>
        </TermInfo>
      </Terms>
    </TaxKeywordTaxHTField>
    <PublishingExpirationDate xmlns="http://schemas.microsoft.com/sharepoint/v3" xsi:nil="true"/>
    <Approved_x002f_Issue_x0020_Date xmlns="37889a88-dc6f-4e23-a60e-9bbcbba61dc4">2011-10-27T13:00:00+00:00</Approved_x002f_Issue_x0020_Date>
    <Notes1 xmlns="37889a88-dc6f-4e23-a60e-9bbcbba61dc4" xsi:nil="true"/>
    <PublishingStartDate xmlns="http://schemas.microsoft.com/sharepoint/v3" xsi:nil="true"/>
    <PublishingContact xmlns="http://schemas.microsoft.com/sharepoint/v3">
      <UserInfo>
        <DisplayName>Nacinovic Natalie</DisplayName>
        <AccountId>40</AccountId>
        <AccountType/>
      </UserInfo>
    </PublishingContact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ire.CT.Template" ma:contentTypeID="0x010100E41D884401B8493CAE3A9F033C60543F006C52571C94F74375BC942646C513FEF7008F74677F1F6B734E8A8826F5C610738F" ma:contentTypeVersion="16" ma:contentTypeDescription="TODO" ma:contentTypeScope="" ma:versionID="f47fd6abd28f3d0e7b27498842ff5818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e4d92855-08a1-457d-b56a-f3e259509161" xmlns:ns4="37889a88-dc6f-4e23-a60e-9bbcbba61dc4" targetNamespace="http://schemas.microsoft.com/office/2006/metadata/properties" ma:root="true" ma:fieldsID="017ef9298261cde4c7e6af1e06ae4546" ns1:_="" ns2:_="" ns3:_="" ns4:_="">
    <xsd:import namespace="http://schemas.microsoft.com/sharepoint/v3"/>
    <xsd:import namespace="http://schemas.microsoft.com/sharepoint/v3/fields"/>
    <xsd:import namespace="e4d92855-08a1-457d-b56a-f3e259509161"/>
    <xsd:import namespace="37889a88-dc6f-4e23-a60e-9bbcbba61dc4"/>
    <xsd:element name="properties">
      <xsd:complexType>
        <xsd:sequence>
          <xsd:element name="documentManagement">
            <xsd:complexType>
              <xsd:all>
                <xsd:element ref="ns2:Ver"/>
                <xsd:element ref="ns1:PublishingContact"/>
                <xsd:element ref="ns4:Approved_x002f_Issue_x0020_Date"/>
                <xsd:element ref="ns4:Notes1" minOccurs="0"/>
                <xsd:element ref="ns1:PublishingStartDate" minOccurs="0"/>
                <xsd:element ref="ns1:PublishingExpirationDate" minOccurs="0"/>
                <xsd:element ref="ns3:DocumentTypeField0" minOccurs="0"/>
                <xsd:element ref="ns4:TaxCatchAll" minOccurs="0"/>
                <xsd:element ref="ns4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Contact" ma:index="4" ma:displayName="Contact/Author" ma:description="" ma:list="UserInfo" ma:internalName="PublishingContact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StartDate" ma:index="8" nillable="true" ma:displayName="Scheduling Start Date" ma:internalName="Scheduling_x0020_Start_x0020_Date">
      <xsd:simpleType>
        <xsd:restriction base="dms:Unknown"/>
      </xsd:simpleType>
    </xsd:element>
    <xsd:element name="PublishingExpirationDate" ma:index="9" nillable="true" ma:displayName="Scheduling End Date" ma:internalName="Scheduling_x0020_End_x0020_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Ver" ma:index="2" ma:displayName="Version" ma:internalName="Ver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d92855-08a1-457d-b56a-f3e259509161" elementFormDefault="qualified">
    <xsd:import namespace="http://schemas.microsoft.com/office/2006/documentManagement/types"/>
    <xsd:import namespace="http://schemas.microsoft.com/office/infopath/2007/PartnerControls"/>
    <xsd:element name="DocumentTypeField0" ma:index="13" nillable="true" ma:taxonomy="true" ma:internalName="DocumentTypeField0" ma:taxonomyFieldName="Document_x0020_Type" ma:displayName="Document Type" ma:default="" ma:fieldId="{1f47dce7-baae-4f9d-8c70-1465774407d0}" ma:taxonomyMulti="true" ma:sspId="283afc66-d51f-4af4-b1de-6f46372e0a8c" ma:termSetId="04fe4433-fc82-4049-9a58-d0ec734e50b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89a88-dc6f-4e23-a60e-9bbcbba61dc4" elementFormDefault="qualified">
    <xsd:import namespace="http://schemas.microsoft.com/office/2006/documentManagement/types"/>
    <xsd:import namespace="http://schemas.microsoft.com/office/infopath/2007/PartnerControls"/>
    <xsd:element name="Approved_x002f_Issue_x0020_Date" ma:index="5" ma:displayName="Approved/Issue Date" ma:format="DateOnly" ma:internalName="Approved_x002f_Issue_x0020_Date" ma:readOnly="false">
      <xsd:simpleType>
        <xsd:restriction base="dms:DateTime"/>
      </xsd:simpleType>
    </xsd:element>
    <xsd:element name="Notes1" ma:index="6" nillable="true" ma:displayName="Notes" ma:internalName="Notes0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a1b172d-5260-4f50-8277-49ebfdb8339f}" ma:internalName="TaxCatchAll" ma:showField="CatchAllData" ma:web="37889a88-dc6f-4e23-a60e-9bbcbba61d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5" nillable="true" ma:taxonomy="true" ma:internalName="TaxKeywordTaxHTField" ma:taxonomyFieldName="TaxKeyword" ma:displayName="Enterprise Keywords" ma:fieldId="{23f27201-bee3-471e-b2e7-b64fd8b7ca38}" ma:taxonomyMulti="true" ma:sspId="283afc66-d51f-4af4-b1de-6f46372e0a8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C1A9E7-B050-42DE-A0F6-317DBACCC2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27562A-8DDC-4FB3-AFCD-6A7C009455A5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37889a88-dc6f-4e23-a60e-9bbcbba61dc4"/>
    <ds:schemaRef ds:uri="e4d92855-08a1-457d-b56a-f3e259509161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EE57409-6777-472F-BF7C-E0AD2EB38E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e4d92855-08a1-457d-b56a-f3e259509161"/>
    <ds:schemaRef ds:uri="37889a88-dc6f-4e23-a60e-9bbcbba61d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13865</TotalTime>
  <Words>415</Words>
  <Application>Microsoft Office PowerPoint</Application>
  <PresentationFormat>On-screen Show (4:3)</PresentationFormat>
  <Paragraphs>125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Blank Presentation</vt:lpstr>
      <vt:lpstr>1_Blank Presentation</vt:lpstr>
      <vt:lpstr>2_Blank Presentation</vt:lpstr>
      <vt:lpstr>3_Blank Presentation</vt:lpstr>
      <vt:lpstr>4_Blank Presentation</vt:lpstr>
      <vt:lpstr>5_Blank Presentation</vt:lpstr>
      <vt:lpstr>6_Blank Presentation</vt:lpstr>
      <vt:lpstr>7_Blank Presentation</vt:lpstr>
      <vt:lpstr>8_Blank Presentation</vt:lpstr>
      <vt:lpstr>9_Blank Presentation</vt:lpstr>
      <vt:lpstr>Revenue Proposal  Public Forum 10 July 2014</vt:lpstr>
      <vt:lpstr>Outline</vt:lpstr>
      <vt:lpstr>The Role of Transmission</vt:lpstr>
      <vt:lpstr>A Changing World</vt:lpstr>
      <vt:lpstr>Changes in Revenue (incl Inflation)</vt:lpstr>
      <vt:lpstr>NEM TNSP Price Comparison</vt:lpstr>
      <vt:lpstr>Pricing Consultation</vt:lpstr>
      <vt:lpstr>Consumer Engagement</vt:lpstr>
      <vt:lpstr>In the Interests of Consumers</vt:lpstr>
      <vt:lpstr>Consumer Feedback</vt:lpstr>
      <vt:lpstr>Revenue (excl Inflation)</vt:lpstr>
      <vt:lpstr>Capital Expenditure (excl Inflation)</vt:lpstr>
      <vt:lpstr>Condition Based Replacement</vt:lpstr>
      <vt:lpstr>Condition Based Replacement</vt:lpstr>
      <vt:lpstr>Effect of Replacement on Age</vt:lpstr>
      <vt:lpstr>Levels of Replacement Expenditure</vt:lpstr>
      <vt:lpstr>Levels of Replacement Expenditure</vt:lpstr>
      <vt:lpstr>Consultation on Capital Expenditure</vt:lpstr>
      <vt:lpstr>Operating Expenditure (excl Inflation)</vt:lpstr>
      <vt:lpstr>Efficient Operating Expenditure</vt:lpstr>
      <vt:lpstr>Proposed Cost of Debt</vt:lpstr>
      <vt:lpstr>Proposed Cost of Equity</vt:lpstr>
      <vt:lpstr>AER Guideline on Cost of Equity</vt:lpstr>
      <vt:lpstr>Other Elements of the Proposal</vt:lpstr>
      <vt:lpstr>Other Elements</vt:lpstr>
    </vt:vector>
  </TitlesOfParts>
  <Manager/>
  <Company>D&amp;C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White</dc:title>
  <dc:subject/>
  <dc:creator>Justin Leon</dc:creator>
  <cp:keywords>presentation - white</cp:keywords>
  <dc:description/>
  <cp:lastModifiedBy>Andrew Kingsmill</cp:lastModifiedBy>
  <cp:revision>1074</cp:revision>
  <dcterms:created xsi:type="dcterms:W3CDTF">2011-10-25T00:48:09Z</dcterms:created>
  <dcterms:modified xsi:type="dcterms:W3CDTF">2014-07-10T02:42:56Z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0x010100E41D884401B8493CAE3A9F033C60543F006C52571C94F74375BC942646C513FEF7008F74677F1F6B734E8A8826F5C610738F</vt:lpwstr>
  </property>
  <property fmtid="{D5CDD505-2E9C-101B-9397-08002B2CF9AE}" pid="3" name="TaxKeyword">
    <vt:lpwstr>2722;#presentation - white|ec94e13a-b539-45ff-a6eb-4daf8c85fbf4</vt:lpwstr>
  </property>
  <property fmtid="{D5CDD505-2E9C-101B-9397-08002B2CF9AE}" pid="4" name="Document Type">
    <vt:lpwstr>2129;#Presentations|1f4a73b0-8236-4cbd-9505-8a02d931d395</vt:lpwstr>
  </property>
</Properties>
</file>