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09" r:id="rId5"/>
    <p:sldId id="310" r:id="rId6"/>
    <p:sldId id="312" r:id="rId7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D6F70"/>
    <a:srgbClr val="B6B7B7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20" autoAdjust="0"/>
    <p:restoredTop sz="93300" autoAdjust="0"/>
  </p:normalViewPr>
  <p:slideViewPr>
    <p:cSldViewPr>
      <p:cViewPr varScale="1">
        <p:scale>
          <a:sx n="109" d="100"/>
          <a:sy n="109" d="100"/>
        </p:scale>
        <p:origin x="-21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342" y="-10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CE17CE0-50B3-4E5E-B8DD-A20688EAFF6F}" type="datetimeFigureOut">
              <a:rPr lang="en-AU"/>
              <a:pPr>
                <a:defRPr/>
              </a:pPr>
              <a:t>3/08/2015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C98BD74C-48A8-4105-B5BD-2BE94B37391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99598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8556448-8387-40F6-9FB9-18F23A766823}" type="datetimeFigureOut">
              <a:rPr lang="en-AU"/>
              <a:pPr>
                <a:defRPr/>
              </a:pPr>
              <a:t>3/08/2015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4" tIns="47782" rIns="95564" bIns="47782" rtlCol="0" anchor="ctr"/>
          <a:lstStyle/>
          <a:p>
            <a:pPr lvl="0"/>
            <a:endParaRPr lang="en-A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8050"/>
            <a:ext cx="5438775" cy="4467225"/>
          </a:xfrm>
          <a:prstGeom prst="rect">
            <a:avLst/>
          </a:prstGeom>
        </p:spPr>
        <p:txBody>
          <a:bodyPr vert="horz" lIns="95564" tIns="47782" rIns="95564" bIns="4778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91F3DDF-0A66-42B7-B55B-B328A50417E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422000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E&amp;MG Dark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over-light-bg.jp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cover-bg.jp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logos-insid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84150"/>
            <a:ext cx="1447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2130425"/>
            <a:ext cx="6300000" cy="1010543"/>
          </a:xfrm>
        </p:spPr>
        <p:txBody>
          <a:bodyPr/>
          <a:lstStyle>
            <a:lvl1pPr>
              <a:defRPr sz="30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000" y="3222000"/>
            <a:ext cx="6300000" cy="783064"/>
          </a:xfrm>
        </p:spPr>
        <p:txBody>
          <a:bodyPr/>
          <a:lstStyle>
            <a:lvl1pPr marL="0" indent="0" algn="l">
              <a:lnSpc>
                <a:spcPts val="1800"/>
              </a:lnSpc>
              <a:spcAft>
                <a:spcPts val="0"/>
              </a:spcAft>
              <a:buNone/>
              <a:defRPr sz="1200" b="0">
                <a:solidFill>
                  <a:srgbClr val="B6B7B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107504" y="4077072"/>
            <a:ext cx="3059392" cy="1800200"/>
          </a:xfrm>
        </p:spPr>
        <p:txBody>
          <a:bodyPr/>
          <a:lstStyle>
            <a:lvl1pPr>
              <a:defRPr baseline="0"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3275856" y="4077072"/>
            <a:ext cx="3059392" cy="1800200"/>
          </a:xfrm>
        </p:spPr>
        <p:txBody>
          <a:bodyPr/>
          <a:lstStyle>
            <a:lvl1pPr>
              <a:defRPr baseline="0"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252413" y="1039813"/>
            <a:ext cx="4319587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United Energy and Multinet Gas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94BB1-3D4B-4B0E-9A3B-6DA4C25FB44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0495297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E&amp;MG Light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over-light-bg.jp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logos-insid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84150"/>
            <a:ext cx="1447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2130425"/>
            <a:ext cx="6300000" cy="1010543"/>
          </a:xfrm>
        </p:spPr>
        <p:txBody>
          <a:bodyPr/>
          <a:lstStyle>
            <a:lvl1pPr>
              <a:defRPr sz="30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000" y="3222000"/>
            <a:ext cx="6300000" cy="783064"/>
          </a:xfrm>
        </p:spPr>
        <p:txBody>
          <a:bodyPr/>
          <a:lstStyle>
            <a:lvl1pPr marL="0" indent="0" algn="l">
              <a:lnSpc>
                <a:spcPts val="1800"/>
              </a:lnSpc>
              <a:spcAft>
                <a:spcPts val="0"/>
              </a:spcAft>
              <a:buNone/>
              <a:defRPr sz="1200" b="0">
                <a:solidFill>
                  <a:sysClr val="windowText" lastClr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107504" y="4077072"/>
            <a:ext cx="3059392" cy="1800200"/>
          </a:xfrm>
        </p:spPr>
        <p:txBody>
          <a:bodyPr/>
          <a:lstStyle>
            <a:lvl1pPr>
              <a:defRPr baseline="0"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3203848" y="4077072"/>
            <a:ext cx="3059392" cy="1800200"/>
          </a:xfrm>
        </p:spPr>
        <p:txBody>
          <a:bodyPr/>
          <a:lstStyle>
            <a:lvl1pPr>
              <a:defRPr baseline="0"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252413" y="1039813"/>
            <a:ext cx="4319587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United Energy and Multinet Gas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78EAF-B7EA-4C0B-958E-3B632D4D433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193131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E&amp;MG standar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844824"/>
            <a:ext cx="7920000" cy="43204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360000">
              <a:buFont typeface="Arial" pitchFamily="34" charset="0"/>
              <a:buChar char="–"/>
              <a:defRPr sz="15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United Energy and Multinet Gas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12D68-725A-4983-B9E4-B53694A7369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7403334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E&amp;MG spli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844824"/>
            <a:ext cx="3780000" cy="432048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644008" y="1844824"/>
            <a:ext cx="3780000" cy="4320480"/>
          </a:xfrm>
        </p:spPr>
        <p:txBody>
          <a:bodyPr/>
          <a:lstStyle>
            <a:lvl1pPr>
              <a:defRPr baseline="0"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United Energy and Multinet Gas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C6EAF-9B3B-470C-92CE-5B583ABB117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648231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E&amp;MG split page with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844824"/>
            <a:ext cx="3780000" cy="4320480"/>
          </a:xfrm>
        </p:spPr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4788024" y="1844824"/>
            <a:ext cx="3672408" cy="2088232"/>
          </a:xfrm>
        </p:spPr>
        <p:txBody>
          <a:bodyPr/>
          <a:lstStyle>
            <a:lvl1pPr>
              <a:defRPr baseline="0"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6"/>
          </p:nvPr>
        </p:nvSpPr>
        <p:spPr>
          <a:xfrm>
            <a:off x="4788024" y="4077072"/>
            <a:ext cx="3672408" cy="2088232"/>
          </a:xfrm>
        </p:spPr>
        <p:txBody>
          <a:bodyPr/>
          <a:lstStyle>
            <a:lvl1pPr>
              <a:defRPr baseline="0"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United Energy and Multinet Gas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34434-604E-46DA-9D08-F9C18100ABE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271764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E&amp;MG split page with content/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844824"/>
            <a:ext cx="3780000" cy="432048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4008" y="1844824"/>
            <a:ext cx="3780000" cy="432048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United Energy and Multinet Gas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CB625-246C-48CB-A661-F0EA2C7CC97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222276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E&amp;MG horizont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844824"/>
            <a:ext cx="7920000" cy="208823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1188" y="4077072"/>
            <a:ext cx="7920000" cy="208803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United Energy and Multinet Gas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55924-9A35-4BD5-927F-F1D587869DF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425509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nside-bg.jpg"/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12775" y="885825"/>
            <a:ext cx="629920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2775" y="1844675"/>
            <a:ext cx="791845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252413" y="115888"/>
            <a:ext cx="4319587" cy="217487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AU"/>
              <a:t>United Energy and Multinet Gas</a:t>
            </a:r>
          </a:p>
        </p:txBody>
      </p:sp>
      <p:pic>
        <p:nvPicPr>
          <p:cNvPr id="1030" name="Picture 10" descr="logos-inside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698500"/>
            <a:ext cx="14478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064500" y="6453188"/>
            <a:ext cx="1079500" cy="36036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D808C43-4146-459A-9368-869D23307E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093" r:id="rId3"/>
    <p:sldLayoutId id="2147484094" r:id="rId4"/>
    <p:sldLayoutId id="2147484095" r:id="rId5"/>
    <p:sldLayoutId id="2147484096" r:id="rId6"/>
    <p:sldLayoutId id="2147484097" r:id="rId7"/>
  </p:sldLayoutIdLst>
  <p:transition spd="slow"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798AB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98AB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98AB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98AB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98AB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798AB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798AB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798AB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798AB9"/>
          </a:solidFill>
          <a:latin typeface="Arial" charset="0"/>
        </a:defRPr>
      </a:lvl9pPr>
    </p:titleStyle>
    <p:bodyStyle>
      <a:lvl1pPr marL="342900" indent="-342900" algn="l" defTabSz="179388" rtl="0" eaLnBrk="0" fontAlgn="base" hangingPunct="0">
        <a:spcBef>
          <a:spcPts val="600"/>
        </a:spcBef>
        <a:spcAft>
          <a:spcPts val="600"/>
        </a:spcAft>
        <a:buFont typeface="Arial" charset="0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180975" indent="-180975" algn="l" defTabSz="179388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358775" indent="-179388" algn="l" defTabSz="179388" rtl="0" eaLnBrk="0" fontAlgn="base" hangingPunct="0">
        <a:spcBef>
          <a:spcPct val="0"/>
        </a:spcBef>
        <a:spcAft>
          <a:spcPts val="600"/>
        </a:spcAft>
        <a:buFont typeface="Arial" charset="0"/>
        <a:buChar char="–"/>
        <a:tabLst>
          <a:tab pos="358775" algn="l"/>
        </a:tabLst>
        <a:defRPr sz="1500" kern="1200">
          <a:solidFill>
            <a:srgbClr val="404040"/>
          </a:solidFill>
          <a:latin typeface="+mn-lt"/>
          <a:ea typeface="+mn-ea"/>
          <a:cs typeface="+mn-cs"/>
        </a:defRPr>
      </a:lvl3pPr>
      <a:lvl4pPr marL="539750" indent="-179388" algn="l" defTabSz="179388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tabLst>
          <a:tab pos="358775" algn="l"/>
        </a:tabLst>
        <a:defRPr sz="1500" kern="1200">
          <a:solidFill>
            <a:srgbClr val="404040"/>
          </a:solidFill>
          <a:latin typeface="+mn-lt"/>
          <a:ea typeface="+mn-ea"/>
          <a:cs typeface="+mn-cs"/>
        </a:defRPr>
      </a:lvl4pPr>
      <a:lvl5pPr marL="719138" indent="-179388" algn="l" defTabSz="179388" rtl="0" eaLnBrk="0" fontAlgn="base" hangingPunct="0">
        <a:spcBef>
          <a:spcPct val="0"/>
        </a:spcBef>
        <a:spcAft>
          <a:spcPts val="600"/>
        </a:spcAft>
        <a:buFont typeface="Arial" charset="0"/>
        <a:buChar char="&gt;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900000" indent="-180000" algn="l" defTabSz="1800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–"/>
        <a:defRPr sz="12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080000" indent="-1800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-"/>
        <a:defRPr sz="12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spcBef>
          <a:spcPts val="1200"/>
        </a:spcBef>
        <a:buFont typeface="Arial" pitchFamily="34" charset="0"/>
        <a:buNone/>
        <a:defRPr sz="1200" kern="1200" baseline="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2198688"/>
            <a:ext cx="8464550" cy="325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2014 NEFR vs. 2015 NEFR</a:t>
            </a:r>
            <a:endParaRPr lang="en-AU" altLang="en-US" smtClean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AU" altLang="en-US" smtClean="0">
                <a:solidFill>
                  <a:schemeClr val="bg2"/>
                </a:solidFill>
                <a:cs typeface="Arial" charset="0"/>
              </a:rPr>
              <a:t>United Energy and Multinet Gas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2D8184-F499-45A0-966D-99DE481CA47C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  <p:sp>
        <p:nvSpPr>
          <p:cNvPr id="4102" name="Content Placeholder 1"/>
          <p:cNvSpPr>
            <a:spLocks noGrp="1"/>
          </p:cNvSpPr>
          <p:nvPr>
            <p:ph idx="1"/>
          </p:nvPr>
        </p:nvSpPr>
        <p:spPr>
          <a:xfrm>
            <a:off x="603250" y="1484313"/>
            <a:ext cx="7920038" cy="143986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altLang="en-US" smtClean="0"/>
              <a:t>The Energy Efficiency over-estimation in AEMO’s 2014 NEFR (that we challenged in our EDPR proposal) has now been corrected – now growth !!</a:t>
            </a:r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r>
              <a:rPr lang="en-US" altLang="en-US" smtClean="0"/>
              <a:t>A new problem in the 2015 NEFR with  the launch point.  Seems to be a problem with weather correction – 500MW reduction in load !!</a:t>
            </a:r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AU" altLang="en-US" smtClean="0"/>
          </a:p>
        </p:txBody>
      </p:sp>
      <p:sp>
        <p:nvSpPr>
          <p:cNvPr id="3" name="Oval 2"/>
          <p:cNvSpPr/>
          <p:nvPr/>
        </p:nvSpPr>
        <p:spPr>
          <a:xfrm rot="21316748">
            <a:off x="406400" y="2709863"/>
            <a:ext cx="3960813" cy="555625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4104" name="TextBox 3"/>
          <p:cNvSpPr txBox="1">
            <a:spLocks noChangeArrowheads="1"/>
          </p:cNvSpPr>
          <p:nvPr/>
        </p:nvSpPr>
        <p:spPr bwMode="auto">
          <a:xfrm>
            <a:off x="1019175" y="2855913"/>
            <a:ext cx="29765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900" b="1">
                <a:solidFill>
                  <a:schemeClr val="tx2"/>
                </a:solidFill>
              </a:rPr>
              <a:t>This has completely disappeared  in 2015 NEFR!!</a:t>
            </a:r>
            <a:endParaRPr lang="en-AU" altLang="en-US" sz="900" b="1">
              <a:solidFill>
                <a:schemeClr val="tx2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 rot="21377211">
            <a:off x="4249738" y="3382963"/>
            <a:ext cx="654050" cy="642937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4106" name="TextBox 15"/>
          <p:cNvSpPr txBox="1">
            <a:spLocks noChangeArrowheads="1"/>
          </p:cNvSpPr>
          <p:nvPr/>
        </p:nvSpPr>
        <p:spPr bwMode="auto">
          <a:xfrm>
            <a:off x="6372225" y="3419475"/>
            <a:ext cx="25209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900" b="1">
                <a:solidFill>
                  <a:schemeClr val="tx2"/>
                </a:solidFill>
              </a:rPr>
              <a:t>AEMO now presenting growth !!</a:t>
            </a:r>
            <a:endParaRPr lang="en-AU" altLang="en-US" sz="900" b="1">
              <a:solidFill>
                <a:schemeClr val="tx2"/>
              </a:solidFill>
            </a:endParaRPr>
          </a:p>
        </p:txBody>
      </p:sp>
      <p:sp>
        <p:nvSpPr>
          <p:cNvPr id="4107" name="TextBox 15"/>
          <p:cNvSpPr txBox="1">
            <a:spLocks noChangeArrowheads="1"/>
          </p:cNvSpPr>
          <p:nvPr/>
        </p:nvSpPr>
        <p:spPr bwMode="auto">
          <a:xfrm>
            <a:off x="4864100" y="4038600"/>
            <a:ext cx="337978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900" b="1">
                <a:solidFill>
                  <a:schemeClr val="tx2"/>
                </a:solidFill>
              </a:rPr>
              <a:t>But why launch point so much lower than 2014 NEFR ??</a:t>
            </a:r>
            <a:endParaRPr lang="en-AU" altLang="en-US" sz="900" b="1">
              <a:solidFill>
                <a:schemeClr val="tx2"/>
              </a:solidFill>
            </a:endParaRPr>
          </a:p>
        </p:txBody>
      </p:sp>
      <p:sp>
        <p:nvSpPr>
          <p:cNvPr id="4108" name="TextBox 15"/>
          <p:cNvSpPr txBox="1">
            <a:spLocks noChangeArrowheads="1"/>
          </p:cNvSpPr>
          <p:nvPr/>
        </p:nvSpPr>
        <p:spPr bwMode="auto">
          <a:xfrm>
            <a:off x="755650" y="3535363"/>
            <a:ext cx="34559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900" b="1">
                <a:solidFill>
                  <a:schemeClr val="tx2"/>
                </a:solidFill>
              </a:rPr>
              <a:t>Energy Efficiency forced zero growth forecast in 2014 NEFR</a:t>
            </a:r>
            <a:endParaRPr lang="en-AU" altLang="en-US" sz="900" b="1">
              <a:solidFill>
                <a:schemeClr val="tx2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4643438" y="3765550"/>
            <a:ext cx="280987" cy="273050"/>
          </a:xfrm>
          <a:prstGeom prst="straightConnector1">
            <a:avLst/>
          </a:prstGeom>
          <a:ln w="25400">
            <a:solidFill>
              <a:schemeClr val="tx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7019925" y="3362325"/>
            <a:ext cx="0" cy="114300"/>
          </a:xfrm>
          <a:prstGeom prst="straightConnector1">
            <a:avLst/>
          </a:prstGeom>
          <a:ln w="25400">
            <a:solidFill>
              <a:schemeClr val="tx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27088" y="3500438"/>
            <a:ext cx="0" cy="115887"/>
          </a:xfrm>
          <a:prstGeom prst="straightConnector1">
            <a:avLst/>
          </a:prstGeom>
          <a:ln w="25400">
            <a:solidFill>
              <a:schemeClr val="tx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Launch Point Issue</a:t>
            </a:r>
            <a:endParaRPr lang="en-AU" altLang="en-US" smtClean="0"/>
          </a:p>
        </p:txBody>
      </p:sp>
      <p:sp>
        <p:nvSpPr>
          <p:cNvPr id="5123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AU" altLang="en-US" smtClean="0">
                <a:solidFill>
                  <a:schemeClr val="bg2"/>
                </a:solidFill>
                <a:cs typeface="Arial" charset="0"/>
              </a:rPr>
              <a:t>United Energy and Multinet Gas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06084C-5659-49B7-A10D-120EB1621333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  <p:sp>
        <p:nvSpPr>
          <p:cNvPr id="5125" name="Content Placeholder 1"/>
          <p:cNvSpPr>
            <a:spLocks noGrp="1"/>
          </p:cNvSpPr>
          <p:nvPr>
            <p:ph idx="1"/>
          </p:nvPr>
        </p:nvSpPr>
        <p:spPr>
          <a:xfrm>
            <a:off x="603250" y="1484313"/>
            <a:ext cx="7920038" cy="208915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altLang="en-US" smtClean="0"/>
              <a:t>Vic. maximum demand for 2014/15 occurred on 22</a:t>
            </a:r>
            <a:r>
              <a:rPr lang="en-US" altLang="en-US" baseline="30000" smtClean="0"/>
              <a:t>nd</a:t>
            </a:r>
            <a:r>
              <a:rPr lang="en-US" altLang="en-US" smtClean="0"/>
              <a:t> Jan 2015</a:t>
            </a:r>
          </a:p>
          <a:p>
            <a:pPr>
              <a:buFont typeface="Arial" charset="0"/>
              <a:buChar char="•"/>
            </a:pPr>
            <a:r>
              <a:rPr lang="en-US" altLang="en-US" smtClean="0"/>
              <a:t>Max = 35.8C, Min = 18.7C, Avg = 27.2C.  This is a 99% PoE summer  !!  </a:t>
            </a:r>
          </a:p>
          <a:p>
            <a:pPr>
              <a:buFont typeface="Arial" charset="0"/>
              <a:buChar char="•"/>
            </a:pPr>
            <a:r>
              <a:rPr lang="en-US" altLang="en-US" smtClean="0"/>
              <a:t>AEMO’s 90% PoE forecast should be above last summer’s actual</a:t>
            </a:r>
          </a:p>
          <a:p>
            <a:pPr>
              <a:buFont typeface="Arial" charset="0"/>
              <a:buChar char="•"/>
            </a:pPr>
            <a:r>
              <a:rPr lang="en-US" altLang="en-US" smtClean="0"/>
              <a:t>AEMO appear to have assumed 50% PoE</a:t>
            </a:r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AU" altLang="en-US" smtClean="0"/>
          </a:p>
        </p:txBody>
      </p:sp>
      <p:pic>
        <p:nvPicPr>
          <p:cNvPr id="51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113088"/>
            <a:ext cx="4321175" cy="324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Oval 19"/>
          <p:cNvSpPr/>
          <p:nvPr/>
        </p:nvSpPr>
        <p:spPr>
          <a:xfrm rot="18967275">
            <a:off x="4037013" y="5676900"/>
            <a:ext cx="458787" cy="5080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pic>
        <p:nvPicPr>
          <p:cNvPr id="512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3113088"/>
            <a:ext cx="4302125" cy="324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5" name="Oval 24"/>
          <p:cNvSpPr/>
          <p:nvPr/>
        </p:nvSpPr>
        <p:spPr>
          <a:xfrm rot="18967275">
            <a:off x="6051550" y="4049713"/>
            <a:ext cx="506413" cy="46355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5130" name="TextBox 26"/>
          <p:cNvSpPr txBox="1">
            <a:spLocks noChangeArrowheads="1"/>
          </p:cNvSpPr>
          <p:nvPr/>
        </p:nvSpPr>
        <p:spPr bwMode="auto">
          <a:xfrm>
            <a:off x="3059113" y="5516563"/>
            <a:ext cx="9366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900" b="1">
                <a:solidFill>
                  <a:schemeClr val="tx2"/>
                </a:solidFill>
              </a:rPr>
              <a:t>27.2 deg C corresponds to 99% PoE</a:t>
            </a:r>
            <a:endParaRPr lang="en-AU" altLang="en-US" sz="900" b="1">
              <a:solidFill>
                <a:schemeClr val="tx2"/>
              </a:solidFill>
            </a:endParaRPr>
          </a:p>
        </p:txBody>
      </p:sp>
      <p:sp>
        <p:nvSpPr>
          <p:cNvPr id="5131" name="TextBox 27"/>
          <p:cNvSpPr txBox="1">
            <a:spLocks noChangeArrowheads="1"/>
          </p:cNvSpPr>
          <p:nvPr/>
        </p:nvSpPr>
        <p:spPr bwMode="auto">
          <a:xfrm>
            <a:off x="1331913" y="3157538"/>
            <a:ext cx="23034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900" b="1">
                <a:solidFill>
                  <a:schemeClr val="tx2"/>
                </a:solidFill>
              </a:rPr>
              <a:t>Historical temperature probabilities</a:t>
            </a:r>
            <a:endParaRPr lang="en-AU" altLang="en-US" sz="900" b="1">
              <a:solidFill>
                <a:schemeClr val="tx2"/>
              </a:solidFill>
            </a:endParaRPr>
          </a:p>
        </p:txBody>
      </p:sp>
      <p:sp>
        <p:nvSpPr>
          <p:cNvPr id="5132" name="TextBox 28"/>
          <p:cNvSpPr txBox="1">
            <a:spLocks noChangeArrowheads="1"/>
          </p:cNvSpPr>
          <p:nvPr/>
        </p:nvSpPr>
        <p:spPr bwMode="auto">
          <a:xfrm>
            <a:off x="5837238" y="4598988"/>
            <a:ext cx="16875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900" b="1">
                <a:solidFill>
                  <a:schemeClr val="tx2"/>
                </a:solidFill>
              </a:rPr>
              <a:t>50% PoE Forecast intersects last summer’s 99% PoE actual – this cannot occur !!</a:t>
            </a:r>
            <a:endParaRPr lang="en-AU" altLang="en-US" sz="900" b="1">
              <a:solidFill>
                <a:schemeClr val="tx2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92550" y="5827713"/>
            <a:ext cx="319088" cy="103187"/>
          </a:xfrm>
          <a:prstGeom prst="straightConnector1">
            <a:avLst/>
          </a:prstGeom>
          <a:ln w="25400">
            <a:solidFill>
              <a:schemeClr val="tx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008688" y="4332288"/>
            <a:ext cx="158750" cy="266700"/>
          </a:xfrm>
          <a:prstGeom prst="straightConnector1">
            <a:avLst/>
          </a:prstGeom>
          <a:ln w="25400">
            <a:solidFill>
              <a:schemeClr val="tx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Clarifications</a:t>
            </a:r>
            <a:endParaRPr lang="en-AU" altLang="en-US" smtClean="0"/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defRPr>
                <a:solidFill>
                  <a:srgbClr val="404040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600"/>
              </a:spcAft>
              <a:buFont typeface="Arial" charset="0"/>
              <a:buChar char="•"/>
              <a:defRPr>
                <a:solidFill>
                  <a:srgbClr val="404040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00"/>
              </a:spcAft>
              <a:buFont typeface="Arial" charset="0"/>
              <a:buChar char="–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00"/>
              </a:spcAft>
              <a:buFont typeface="Arial" charset="0"/>
              <a:buChar char="•"/>
              <a:tabLst>
                <a:tab pos="358775" algn="l"/>
              </a:tabLst>
              <a:defRPr sz="1500">
                <a:solidFill>
                  <a:srgbClr val="404040"/>
                </a:solidFill>
                <a:latin typeface="Arial" charset="0"/>
              </a:defRPr>
            </a:lvl4pPr>
            <a:lvl5pPr marL="2057400" indent="-228600" eaLnBrk="0" hangingPunct="0"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charset="0"/>
              <a:buChar char="&gt;"/>
              <a:defRPr sz="1200">
                <a:solidFill>
                  <a:srgbClr val="404040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AU" altLang="en-US" smtClean="0">
                <a:solidFill>
                  <a:schemeClr val="bg2"/>
                </a:solidFill>
                <a:cs typeface="Arial" charset="0"/>
              </a:rPr>
              <a:t>United Energy and Multinet Gas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85314B-13BF-4E2B-AC90-B78A2D59A085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  <p:sp>
        <p:nvSpPr>
          <p:cNvPr id="6149" name="Content Placeholder 1"/>
          <p:cNvSpPr>
            <a:spLocks noGrp="1"/>
          </p:cNvSpPr>
          <p:nvPr>
            <p:ph idx="1"/>
          </p:nvPr>
        </p:nvSpPr>
        <p:spPr>
          <a:xfrm>
            <a:off x="603250" y="1484313"/>
            <a:ext cx="7920038" cy="4897437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altLang="en-US" sz="1400" smtClean="0"/>
              <a:t>Explain the reason for the changes in Energy Efficiency contribution in the forecast MDs between the 2014 and 2015 NEFRs</a:t>
            </a:r>
          </a:p>
          <a:p>
            <a:pPr>
              <a:buFont typeface="Arial" charset="0"/>
              <a:buChar char="•"/>
            </a:pPr>
            <a:r>
              <a:rPr lang="en-US" altLang="en-US" sz="1400" smtClean="0"/>
              <a:t>Explain why a 99% PoE actual MD is used as 50% PoE in the 2015 NEFR</a:t>
            </a:r>
          </a:p>
          <a:p>
            <a:pPr>
              <a:buFont typeface="Arial" charset="0"/>
              <a:buChar char="•"/>
            </a:pPr>
            <a:r>
              <a:rPr lang="en-US" altLang="en-US" sz="1400" smtClean="0"/>
              <a:t>What MD regression elasticity values have been assumed for price, economic growth and population growth (%/%), and what forecast values have been assumed for the corresponding rates (%/annum) ?</a:t>
            </a:r>
          </a:p>
          <a:p>
            <a:pPr>
              <a:buFont typeface="Arial" charset="0"/>
              <a:buChar char="•"/>
            </a:pPr>
            <a:r>
              <a:rPr lang="en-US" altLang="en-US" sz="1400" smtClean="0"/>
              <a:t>Does AEMO agree that the single largest contributor to reduced MD growth over the last five years has been retail electricity price increases ?  If not, why not ?    </a:t>
            </a:r>
          </a:p>
          <a:p>
            <a:pPr>
              <a:buFont typeface="Arial" charset="0"/>
              <a:buChar char="•"/>
            </a:pPr>
            <a:r>
              <a:rPr lang="en-US" altLang="en-US" sz="1400" smtClean="0"/>
              <a:t>Why are EVs not forecast over the 10-year horizon ?</a:t>
            </a:r>
          </a:p>
          <a:p>
            <a:pPr>
              <a:buFont typeface="Arial" charset="0"/>
              <a:buChar char="•"/>
            </a:pPr>
            <a:r>
              <a:rPr lang="en-US" altLang="en-US" sz="1400" smtClean="0"/>
              <a:t>Good forecasting methodologies require reconciliation of top-down forecast with bottom-up forecasts – how has AEMO done this  and how have they used feedback from DNSPs ?</a:t>
            </a:r>
          </a:p>
          <a:p>
            <a:pPr>
              <a:buFont typeface="Arial" charset="0"/>
              <a:buChar char="•"/>
            </a:pPr>
            <a:r>
              <a:rPr lang="en-US" altLang="en-US" sz="1400" smtClean="0"/>
              <a:t>Established suburban areas have the largest MD reconciliation difference between UE and AEMO.  How does AEMO consider in its MD forecasts</a:t>
            </a:r>
          </a:p>
          <a:p>
            <a:pPr marL="358775" lvl="2">
              <a:buFont typeface="Arial" charset="0"/>
              <a:buChar char="–"/>
            </a:pPr>
            <a:r>
              <a:rPr lang="en-US" altLang="en-US" smtClean="0"/>
              <a:t>infill developments (e.g. high rise / high density residential development) in these areas ?</a:t>
            </a:r>
          </a:p>
          <a:p>
            <a:pPr marL="358775" lvl="2">
              <a:buFont typeface="Arial" charset="0"/>
              <a:buChar char="–"/>
            </a:pPr>
            <a:r>
              <a:rPr lang="en-US" altLang="en-US" smtClean="0"/>
              <a:t>areas earmarked by Melbourne Planning Authority as National Employment Clusters ?</a:t>
            </a:r>
          </a:p>
          <a:p>
            <a:pPr marL="358775" lvl="2">
              <a:buFont typeface="Arial" charset="0"/>
              <a:buChar char="–"/>
            </a:pPr>
            <a:r>
              <a:rPr lang="en-US" altLang="en-US" smtClean="0"/>
              <a:t>areas earmarked as Principal and Major Activity Centres ?</a:t>
            </a:r>
          </a:p>
          <a:p>
            <a:pPr marL="358775" lvl="2">
              <a:buFont typeface="Arial" charset="0"/>
              <a:buChar char="–"/>
            </a:pPr>
            <a:r>
              <a:rPr lang="en-US" altLang="en-US" smtClean="0"/>
              <a:t>the reconciliation with consistently strong new connections applications (large and small)</a:t>
            </a:r>
          </a:p>
          <a:p>
            <a:pPr marL="358775" lvl="2">
              <a:buFont typeface="Arial" charset="0"/>
              <a:buChar char="–"/>
            </a:pPr>
            <a:endParaRPr lang="en-US" altLang="en-US" smtClean="0"/>
          </a:p>
          <a:p>
            <a:pPr marL="358775" lvl="2">
              <a:buFont typeface="Arial" charset="0"/>
              <a:buChar char="–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US" altLang="en-US" smtClean="0"/>
          </a:p>
          <a:p>
            <a:pPr>
              <a:buFont typeface="Arial" charset="0"/>
              <a:buChar char="•"/>
            </a:pPr>
            <a:endParaRPr lang="en-AU" altLang="en-U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E &amp; MG Powerpoint 2012">
  <a:themeElements>
    <a:clrScheme name="UE &amp; MG colour scheme">
      <a:dk1>
        <a:srgbClr val="636466"/>
      </a:dk1>
      <a:lt1>
        <a:srgbClr val="E58426"/>
      </a:lt1>
      <a:dk2>
        <a:srgbClr val="000000"/>
      </a:dk2>
      <a:lt2>
        <a:srgbClr val="F1F1F2"/>
      </a:lt2>
      <a:accent1>
        <a:srgbClr val="F15D22"/>
      </a:accent1>
      <a:accent2>
        <a:srgbClr val="FAAC71"/>
      </a:accent2>
      <a:accent3>
        <a:srgbClr val="FDB714"/>
      </a:accent3>
      <a:accent4>
        <a:srgbClr val="FFD07B"/>
      </a:accent4>
      <a:accent5>
        <a:srgbClr val="B1B3B6"/>
      </a:accent5>
      <a:accent6>
        <a:srgbClr val="798AB9"/>
      </a:accent6>
      <a:hlink>
        <a:srgbClr val="798AB9"/>
      </a:hlink>
      <a:folHlink>
        <a:srgbClr val="B4BFD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20000"/>
            <a:lumOff val="80000"/>
          </a:schemeClr>
        </a:solidFill>
        <a:ln w="9525">
          <a:solidFill>
            <a:schemeClr val="tx1"/>
          </a:solidFill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64A0210536E04D8C010FA9B9F1318F" ma:contentTypeVersion="0" ma:contentTypeDescription="Create a new document." ma:contentTypeScope="" ma:versionID="7b61eba8a70c1499acf257614524017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376a7fc549c09abdef66775e19c716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52BE6D-1426-4E7E-BA12-C7E33E8BB8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412873-914A-4AD8-82BC-000E226252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0DEA9AA-FC80-4B6D-BF91-EC330F7B04EA}">
  <ds:schemaRefs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4420</TotalTime>
  <Words>397</Words>
  <Application>Microsoft Office PowerPoint</Application>
  <PresentationFormat>On-screen Show (4:3)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UE &amp; MG Powerpoint 2012</vt:lpstr>
      <vt:lpstr>2014 NEFR vs. 2015 NEFR</vt:lpstr>
      <vt:lpstr>Launch Point Issue</vt:lpstr>
      <vt:lpstr>Clarifications</vt:lpstr>
    </vt:vector>
  </TitlesOfParts>
  <Company>United Energy Distribution Pty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Flowers</dc:creator>
  <cp:lastModifiedBy>Ogilvie, Sarah</cp:lastModifiedBy>
  <cp:revision>329</cp:revision>
  <cp:lastPrinted>2014-07-30T01:59:50Z</cp:lastPrinted>
  <dcterms:created xsi:type="dcterms:W3CDTF">2012-02-21T00:32:11Z</dcterms:created>
  <dcterms:modified xsi:type="dcterms:W3CDTF">2015-08-03T07:19:04Z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synrg v8</vt:lpwstr>
  </property>
  <property fmtid="{D5CDD505-2E9C-101B-9397-08002B2CF9AE}" pid="3" name="ContentTypeId">
    <vt:lpwstr>0x0101009B64A0210536E04D8C010FA9B9F1318F</vt:lpwstr>
  </property>
</Properties>
</file>