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6" r:id="rId4"/>
    <p:sldId id="321" r:id="rId5"/>
    <p:sldId id="322" r:id="rId6"/>
    <p:sldId id="316" r:id="rId7"/>
    <p:sldId id="319" r:id="rId8"/>
    <p:sldId id="318" r:id="rId9"/>
    <p:sldId id="317" r:id="rId10"/>
    <p:sldId id="323" r:id="rId11"/>
    <p:sldId id="315" r:id="rId12"/>
    <p:sldId id="314" r:id="rId13"/>
    <p:sldId id="308" r:id="rId14"/>
    <p:sldId id="311" r:id="rId15"/>
    <p:sldId id="312" r:id="rId16"/>
    <p:sldId id="310" r:id="rId17"/>
    <p:sldId id="313" r:id="rId18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D6F70"/>
    <a:srgbClr val="B6B7B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71" autoAdjust="0"/>
    <p:restoredTop sz="93300" autoAdjust="0"/>
  </p:normalViewPr>
  <p:slideViewPr>
    <p:cSldViewPr>
      <p:cViewPr varScale="1">
        <p:scale>
          <a:sx n="109" d="100"/>
          <a:sy n="109" d="100"/>
        </p:scale>
        <p:origin x="-23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0E2D244-8BAC-4FC8-928A-07A7516B9299}" type="datetimeFigureOut">
              <a:rPr lang="en-AU"/>
              <a:pPr>
                <a:defRPr/>
              </a:pPr>
              <a:t>31/07/2015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750A79B3-B27E-455E-8208-452D9C6D80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8547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9860F1C-D503-467C-A2EF-85B7F4A60F60}" type="datetimeFigureOut">
              <a:rPr lang="en-AU"/>
              <a:pPr>
                <a:defRPr/>
              </a:pPr>
              <a:t>31/07/2015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8050"/>
            <a:ext cx="5438775" cy="4467225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C29C6DE0-DD5A-4985-A5E2-BA3803D8F18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26444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Dark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over-light-bg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over-bg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s-ins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84150"/>
            <a:ext cx="1447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130425"/>
            <a:ext cx="6300000" cy="1010543"/>
          </a:xfrm>
        </p:spPr>
        <p:txBody>
          <a:bodyPr/>
          <a:lstStyle>
            <a:lvl1pPr>
              <a:defRPr sz="30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3222000"/>
            <a:ext cx="6300000" cy="783064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200" b="0">
                <a:solidFill>
                  <a:srgbClr val="B6B7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7504" y="4077072"/>
            <a:ext cx="3059392" cy="18002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3275856" y="4077072"/>
            <a:ext cx="3059392" cy="18002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2413" y="1039813"/>
            <a:ext cx="431958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A61EC4-768E-4D0A-A69B-A2C2BBEF8D3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90071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Light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over-light-bg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ogos-ins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84150"/>
            <a:ext cx="1447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130425"/>
            <a:ext cx="6300000" cy="1010543"/>
          </a:xfrm>
        </p:spPr>
        <p:txBody>
          <a:bodyPr/>
          <a:lstStyle>
            <a:lvl1pPr>
              <a:defRPr sz="30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3222000"/>
            <a:ext cx="6300000" cy="783064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2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07504" y="4077072"/>
            <a:ext cx="3059392" cy="18002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203848" y="4077072"/>
            <a:ext cx="3059392" cy="18002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2413" y="1039813"/>
            <a:ext cx="431958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B83E7B2-A405-49FC-8C9A-1A99E131F4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242319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E&amp;MG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7920000" cy="4320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360000">
              <a:buFont typeface="Arial" pitchFamily="34" charset="0"/>
              <a:buChar char="–"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3BE4F-D998-4865-A495-1CB92A7E73A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00911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3780000" cy="43204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44008" y="1844824"/>
            <a:ext cx="3780000" cy="432048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1904CD-8146-42D2-966A-568934BE797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43980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split page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3780000" cy="432048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88024" y="1844824"/>
            <a:ext cx="3672408" cy="208823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788024" y="4077072"/>
            <a:ext cx="3672408" cy="208823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8C12ACA-6B51-40CA-A16B-E7F305F1C7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53935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split page with content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3780000" cy="43204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08" y="1844824"/>
            <a:ext cx="3780000" cy="43204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BF43C05-595F-459A-BE3D-DEBE60C78C7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8804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&amp;MG 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7920000" cy="208823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188" y="4077072"/>
            <a:ext cx="7920000" cy="208803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1B5B9B2-7F78-4D8E-AC32-839DF72D34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57772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side-bg.jp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885825"/>
            <a:ext cx="62992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2775" y="1844675"/>
            <a:ext cx="7918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52413" y="115888"/>
            <a:ext cx="4319587" cy="217487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AU"/>
              <a:t>United Energy and Multinet Gas</a:t>
            </a:r>
          </a:p>
        </p:txBody>
      </p:sp>
      <p:pic>
        <p:nvPicPr>
          <p:cNvPr id="1030" name="Picture 10" descr="logos-insid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698500"/>
            <a:ext cx="1447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64500" y="6453188"/>
            <a:ext cx="1079500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4F9672D-05E6-41CB-B7A9-E20711A9C53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1" r:id="rId3"/>
    <p:sldLayoutId id="2147484112" r:id="rId4"/>
    <p:sldLayoutId id="2147484113" r:id="rId5"/>
    <p:sldLayoutId id="2147484114" r:id="rId6"/>
    <p:sldLayoutId id="2147484115" r:id="rId7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798A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98AB9"/>
          </a:solidFill>
          <a:latin typeface="Arial" charset="0"/>
        </a:defRPr>
      </a:lvl9pPr>
    </p:titleStyle>
    <p:bodyStyle>
      <a:lvl1pPr marL="342900" indent="-342900" algn="l" defTabSz="179388" rtl="0" eaLnBrk="0" fontAlgn="base" hangingPunct="0">
        <a:spcBef>
          <a:spcPts val="600"/>
        </a:spcBef>
        <a:spcAft>
          <a:spcPts val="600"/>
        </a:spcAft>
        <a:buFont typeface="Arial" pitchFamily="34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180975" indent="-180975" algn="l" defTabSz="179388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358775" indent="-179388" algn="l" defTabSz="179388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tabLst>
          <a:tab pos="358775" algn="l"/>
        </a:tabLst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539750" indent="-179388" algn="l" defTabSz="179388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tabLst>
          <a:tab pos="358775" algn="l"/>
        </a:tabLst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719138" indent="-179388" algn="l" defTabSz="179388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&gt;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900000" indent="-180000" algn="l" defTabSz="1800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-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200" kern="12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11188" y="2636838"/>
            <a:ext cx="8137525" cy="1511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dirty="0" smtClean="0"/>
              <a:t>Incentives to achieve the future network </a:t>
            </a:r>
            <a:br>
              <a:rPr lang="en-AU" dirty="0" smtClean="0"/>
            </a:br>
            <a:r>
              <a:rPr lang="en-AU" dirty="0" smtClean="0"/>
              <a:t>and our DMIS strategy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/>
              <a:t/>
            </a:r>
            <a:br>
              <a:rPr lang="en-AU" sz="2000" dirty="0"/>
            </a:br>
            <a:endParaRPr lang="en-AU" sz="2000" i="1" dirty="0" smtClean="0">
              <a:solidFill>
                <a:srgbClr val="798AB9"/>
              </a:solidFill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EED83AA-D25D-450E-82DC-BE27C32546EF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AU" altLang="en-US">
              <a:solidFill>
                <a:schemeClr val="tx1"/>
              </a:solidFill>
            </a:endParaRPr>
          </a:p>
        </p:txBody>
      </p:sp>
      <p:sp>
        <p:nvSpPr>
          <p:cNvPr id="6148" name="Footer Placeholder 6"/>
          <p:cNvSpPr>
            <a:spLocks noGrp="1"/>
          </p:cNvSpPr>
          <p:nvPr>
            <p:ph type="ftr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</a:t>
            </a: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611188" y="4797425"/>
            <a:ext cx="8137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180975" indent="-180975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358775" indent="-179388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539750" indent="-179388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719138" indent="-179388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1176338" indent="-17938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1633538" indent="-17938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2090738" indent="-17938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2547938" indent="-17938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400" b="1">
                <a:solidFill>
                  <a:srgbClr val="798AB9"/>
                </a:solidFill>
              </a:rPr>
              <a:t>30th July 2015</a:t>
            </a:r>
            <a:br>
              <a:rPr lang="en-AU" altLang="en-US" sz="1400" b="1">
                <a:solidFill>
                  <a:srgbClr val="798AB9"/>
                </a:solidFill>
              </a:rPr>
            </a:br>
            <a:r>
              <a:rPr lang="en-AU" altLang="en-US" sz="1400" b="1">
                <a:solidFill>
                  <a:srgbClr val="798AB9"/>
                </a:solidFill>
              </a:rPr>
              <a:t>Andrew Schille and Rodney Bray</a:t>
            </a:r>
            <a:br>
              <a:rPr lang="en-AU" altLang="en-US" sz="1400" b="1">
                <a:solidFill>
                  <a:srgbClr val="798AB9"/>
                </a:solidFill>
              </a:rPr>
            </a:br>
            <a:r>
              <a:rPr lang="en-AU" altLang="en-US" sz="2000" b="1">
                <a:solidFill>
                  <a:srgbClr val="798AB9"/>
                </a:solidFill>
              </a:rPr>
              <a:t/>
            </a:r>
            <a:br>
              <a:rPr lang="en-AU" altLang="en-US" sz="2000" b="1">
                <a:solidFill>
                  <a:srgbClr val="798AB9"/>
                </a:solidFill>
              </a:rPr>
            </a:br>
            <a:r>
              <a:rPr lang="en-AU" altLang="en-US" sz="2000" b="1">
                <a:solidFill>
                  <a:srgbClr val="798AB9"/>
                </a:solidFill>
              </a:rPr>
              <a:t/>
            </a:r>
            <a:br>
              <a:rPr lang="en-AU" altLang="en-US" sz="2000" b="1">
                <a:solidFill>
                  <a:srgbClr val="798AB9"/>
                </a:solidFill>
              </a:rPr>
            </a:br>
            <a:endParaRPr lang="en-AU" altLang="en-US" sz="2000" b="1" i="1">
              <a:solidFill>
                <a:srgbClr val="798AB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Initiatives</a:t>
            </a:r>
            <a:endParaRPr lang="en-AU" altLang="en-US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C06FEC5-789F-44BB-87C8-A6B0CEFFCEA6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AU" alt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288" y="1484313"/>
          <a:ext cx="8353426" cy="48831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345"/>
                <a:gridCol w="3024516"/>
                <a:gridCol w="3312565"/>
              </a:tblGrid>
              <a:tr h="43215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600" dirty="0" smtClean="0"/>
                        <a:t>Type</a:t>
                      </a:r>
                      <a:endParaRPr lang="en-AU" sz="16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/>
                        <a:t>2011-2015</a:t>
                      </a:r>
                      <a:endParaRPr lang="en-AU" sz="16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/>
                        <a:t>2016-2020</a:t>
                      </a:r>
                      <a:endParaRPr lang="en-AU" sz="1600" dirty="0"/>
                    </a:p>
                  </a:txBody>
                  <a:tcPr marL="91454" marR="91454" marT="45721" marB="45721"/>
                </a:tc>
              </a:tr>
              <a:tr h="3353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dirty="0" smtClean="0"/>
                        <a:t>1. Tariff Based</a:t>
                      </a:r>
                      <a:endParaRPr lang="en-AU" sz="1400" b="1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Demand</a:t>
                      </a:r>
                      <a:r>
                        <a:rPr lang="en-US" sz="1400" baseline="0" dirty="0" smtClean="0"/>
                        <a:t> Tariff reforms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Monash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Uni</a:t>
                      </a:r>
                      <a:r>
                        <a:rPr lang="en-US" sz="1400" dirty="0" smtClean="0"/>
                        <a:t> Dynamic Pricing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  <a:tr h="10670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363538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Residential Demand Response</a:t>
                      </a:r>
                      <a:endParaRPr lang="en-A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Summer Saver Trial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Trial expanded to include</a:t>
                      </a:r>
                      <a:r>
                        <a:rPr lang="en-US" sz="1400" baseline="0" dirty="0" smtClean="0"/>
                        <a:t> air-con and pool pump control</a:t>
                      </a:r>
                      <a:endParaRPr lang="en-AU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UE Residential DM</a:t>
                      </a:r>
                      <a:r>
                        <a:rPr lang="en-US" sz="1400" baseline="0" dirty="0" smtClean="0"/>
                        <a:t> as BAU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DM IT platform for scale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  <a:tr h="9450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Storage ( / Solar)</a:t>
                      </a:r>
                      <a:endParaRPr lang="en-A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VPP Trial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Economic storage deployment to 7 constrained substations BAU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Economic storage deployment to constrained substations BAU (behind the meter assets)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C&amp;I Demand Response</a:t>
                      </a:r>
                      <a:endParaRPr lang="en-A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Doncaster</a:t>
                      </a:r>
                      <a:r>
                        <a:rPr lang="en-US" sz="1400" dirty="0" smtClean="0"/>
                        <a:t> Hill District Energy Services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District Energy Services</a:t>
                      </a:r>
                      <a:endParaRPr lang="en-A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UE C&amp;I DM</a:t>
                      </a:r>
                      <a:r>
                        <a:rPr lang="en-US" sz="1400" baseline="0" dirty="0" smtClean="0"/>
                        <a:t> capability as BAU 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Electric Vehicle Charging</a:t>
                      </a:r>
                      <a:endParaRPr lang="en-A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Vic Govt. EV Trial</a:t>
                      </a:r>
                      <a:r>
                        <a:rPr lang="en-US" sz="1400" baseline="0" dirty="0" smtClean="0"/>
                        <a:t> sites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EV controlled charging trial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  <a:tr h="945095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Non-network (Third Party) Support</a:t>
                      </a:r>
                      <a:endParaRPr lang="en-A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1.0MW network support in </a:t>
                      </a:r>
                      <a:r>
                        <a:rPr lang="en-US" sz="1400" dirty="0" err="1" smtClean="0"/>
                        <a:t>Carrum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0.8MW</a:t>
                      </a:r>
                      <a:r>
                        <a:rPr lang="en-US" sz="1400" baseline="0" dirty="0" smtClean="0"/>
                        <a:t> network support in </a:t>
                      </a:r>
                      <a:r>
                        <a:rPr lang="en-US" sz="1400" baseline="0" dirty="0" err="1" smtClean="0"/>
                        <a:t>Mulgrave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Capex</a:t>
                      </a:r>
                      <a:r>
                        <a:rPr lang="en-US" sz="1400" dirty="0" smtClean="0"/>
                        <a:t> – </a:t>
                      </a:r>
                      <a:r>
                        <a:rPr lang="en-US" sz="1400" dirty="0" err="1" smtClean="0"/>
                        <a:t>Opex</a:t>
                      </a:r>
                      <a:r>
                        <a:rPr lang="en-US" sz="1400" dirty="0" smtClean="0"/>
                        <a:t> substitution</a:t>
                      </a:r>
                      <a:r>
                        <a:rPr lang="en-US" sz="1400" baseline="0" dirty="0" smtClean="0"/>
                        <a:t> opportunities including 9MW DM in </a:t>
                      </a:r>
                      <a:r>
                        <a:rPr lang="en-US" sz="1400" baseline="0" dirty="0" err="1" smtClean="0"/>
                        <a:t>Mornington</a:t>
                      </a:r>
                      <a:r>
                        <a:rPr lang="en-US" sz="1400" baseline="0" dirty="0" smtClean="0"/>
                        <a:t> Peninsula</a:t>
                      </a:r>
                      <a:endParaRPr lang="en-AU" sz="1400" dirty="0"/>
                    </a:p>
                  </a:txBody>
                  <a:tcPr marL="91454" marR="91454" marT="45721" marB="45721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Appendix</a:t>
            </a:r>
            <a:endParaRPr lang="en-AU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7918450" cy="4249738"/>
          </a:xfrm>
        </p:spPr>
        <p:txBody>
          <a:bodyPr/>
          <a:lstStyle/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2011-2015 DMIS initiatives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2011-2015 Business as usual DM initiatives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2016-2020 DMIS initiatives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2016-2020 Business as usual DM initiatives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7CFFF9B-81A5-4824-B423-6C62A1704A47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2011-2015 DMIS Initiatives</a:t>
            </a:r>
            <a:endParaRPr lang="en-AU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18450" cy="4608512"/>
          </a:xfrm>
        </p:spPr>
        <p:txBody>
          <a:bodyPr/>
          <a:lstStyle/>
          <a:p>
            <a:pPr lvl="1"/>
            <a:r>
              <a:rPr lang="en-US" altLang="en-US" smtClean="0"/>
              <a:t>Doncaster Hill District Energy Services Scheme (DESS)</a:t>
            </a:r>
          </a:p>
          <a:p>
            <a:pPr lvl="1"/>
            <a:r>
              <a:rPr lang="en-US" altLang="en-US" smtClean="0"/>
              <a:t>Virtual Power Plant (VPP) Pilot</a:t>
            </a:r>
          </a:p>
          <a:p>
            <a:pPr lvl="1"/>
            <a:r>
              <a:rPr lang="en-US" altLang="en-US" smtClean="0"/>
              <a:t>Bulleen Demand Response (Summer Saver) Pilot </a:t>
            </a:r>
          </a:p>
          <a:p>
            <a:pPr marL="179388" lvl="2" indent="0">
              <a:buFont typeface="Arial" pitchFamily="34" charset="0"/>
              <a:buNone/>
            </a:pPr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4872F95-B0D7-453A-A8B0-7362B02AAE61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AU" altLang="en-US">
              <a:solidFill>
                <a:schemeClr val="tx1"/>
              </a:solidFill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41813"/>
            <a:ext cx="3600450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31924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606675"/>
            <a:ext cx="3384550" cy="232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3325"/>
            <a:ext cx="1328737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005388"/>
            <a:ext cx="177165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2011-2015 BAU Initiatives</a:t>
            </a:r>
            <a:endParaRPr lang="en-AU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18450" cy="4608512"/>
          </a:xfrm>
        </p:spPr>
        <p:txBody>
          <a:bodyPr/>
          <a:lstStyle/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2 year contract with GreenSync to provide 1MW network support services in Chelsea area</a:t>
            </a:r>
          </a:p>
          <a:p>
            <a:pPr lvl="1"/>
            <a:r>
              <a:rPr lang="en-US" altLang="en-US" smtClean="0"/>
              <a:t>2 non-network proposals received in response to our open Lower Mornington Peninsula RIT-D to provide 9MW of network support services</a:t>
            </a:r>
          </a:p>
          <a:p>
            <a:pPr lvl="1"/>
            <a:r>
              <a:rPr lang="en-US" altLang="en-US" smtClean="0"/>
              <a:t>1 non-network proposal received to provide 0.8MW network support services in Mulgrave area for next summer</a:t>
            </a:r>
          </a:p>
          <a:p>
            <a:pPr lvl="1"/>
            <a:r>
              <a:rPr lang="en-US" altLang="en-US" smtClean="0"/>
              <a:t>7 constrained distribution substations identified for economic deployment of storage at lower cost than network augmentation – we are now transitioning the VPP Trial from DMIS to BAU</a:t>
            </a:r>
          </a:p>
          <a:p>
            <a:pPr lvl="1"/>
            <a:r>
              <a:rPr lang="en-US" altLang="en-US" smtClean="0"/>
              <a:t>Demand response trials being used as a summer preparedness and contingency planning option to manage demand in our constrained low voltage networks – we are close to transitioning the Summer Saver Trial from DMIS to BAU</a:t>
            </a:r>
          </a:p>
          <a:p>
            <a:pPr lvl="1"/>
            <a:endParaRPr lang="en-US" altLang="en-US" smtClean="0"/>
          </a:p>
          <a:p>
            <a:pPr marL="179388" lvl="2" indent="0">
              <a:buFont typeface="Arial" pitchFamily="34" charset="0"/>
              <a:buNone/>
            </a:pPr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0333430-C2B3-47F1-BF6F-1651958A5E69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2016-2020 DMIS Initiatives</a:t>
            </a:r>
            <a:endParaRPr lang="en-AU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7918450" cy="4537075"/>
          </a:xfrm>
        </p:spPr>
        <p:txBody>
          <a:bodyPr/>
          <a:lstStyle/>
          <a:p>
            <a:pPr lvl="1"/>
            <a:r>
              <a:rPr lang="en-US" altLang="en-US" smtClean="0"/>
              <a:t>District Energy Services Scheme – a continuation and expansion of the current project to facilitate implementation phase with non-network solutions to defer augmentations planned for the Doncaster area</a:t>
            </a:r>
          </a:p>
          <a:p>
            <a:pPr lvl="1"/>
            <a:r>
              <a:rPr lang="en-US" altLang="en-US" smtClean="0"/>
              <a:t>Smart Grid Activation – to trial controlled electric vehicle charging and smart appliance control </a:t>
            </a:r>
          </a:p>
          <a:p>
            <a:pPr lvl="1"/>
            <a:r>
              <a:rPr lang="en-US" altLang="en-US" smtClean="0"/>
              <a:t>Summer Saver Trial – a pilot to test the feasibility of UE directly controlling customer load blocks at high demand with this pilot focused on pool pump and air-conditioning control and supply capacity limiting.  We also wish to expand the current pilot to increase participation volumes in readiness for BAU deployment.</a:t>
            </a:r>
          </a:p>
          <a:p>
            <a:pPr lvl="1"/>
            <a:r>
              <a:rPr lang="en-US" altLang="en-US" smtClean="0"/>
              <a:t>Monash University Dynamic Pricing Pilot – a joint initiative to implement dynamic pricing signals at Monash University campuses to manage the peak demands at each campus.</a:t>
            </a:r>
          </a:p>
          <a:p>
            <a:pPr marL="179388" lvl="2" indent="0">
              <a:buFont typeface="Arial" pitchFamily="34" charset="0"/>
              <a:buNone/>
            </a:pPr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3F7C43B-1358-482C-BCFC-B291E07EF94B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2016-2020 BAU Initiatives</a:t>
            </a:r>
            <a:endParaRPr lang="en-AU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18450" cy="4608512"/>
          </a:xfrm>
        </p:spPr>
        <p:txBody>
          <a:bodyPr/>
          <a:lstStyle/>
          <a:p>
            <a:pPr lvl="1"/>
            <a:r>
              <a:rPr lang="en-US" altLang="en-US" smtClean="0"/>
              <a:t>To migrate our demand management activities to BAU and cater for increased volumes of demand response customers and providers we need to establish a demand management IT platform. This platform would:</a:t>
            </a:r>
          </a:p>
          <a:p>
            <a:pPr marL="358775" lvl="2"/>
            <a:r>
              <a:rPr lang="en-US" altLang="en-US" smtClean="0"/>
              <a:t>Manage demand management programmes and enroll customers</a:t>
            </a:r>
          </a:p>
          <a:p>
            <a:pPr marL="358775" lvl="2"/>
            <a:r>
              <a:rPr lang="en-US" altLang="en-US" smtClean="0"/>
              <a:t>Manage technology deployment and devices</a:t>
            </a:r>
          </a:p>
          <a:p>
            <a:pPr marL="358775" lvl="2"/>
            <a:r>
              <a:rPr lang="en-US" altLang="en-US" smtClean="0"/>
              <a:t>Forecast  and dispatch non-network solutions and demand management</a:t>
            </a:r>
          </a:p>
          <a:p>
            <a:pPr marL="358775" lvl="2"/>
            <a:r>
              <a:rPr lang="en-US" altLang="en-US" smtClean="0"/>
              <a:t>Events creation and customer notifications</a:t>
            </a:r>
          </a:p>
          <a:p>
            <a:pPr marL="358775" lvl="2"/>
            <a:r>
              <a:rPr lang="en-US" altLang="en-US" smtClean="0"/>
              <a:t>Integration of third party aggregators</a:t>
            </a:r>
          </a:p>
          <a:p>
            <a:pPr marL="358775" lvl="2"/>
            <a:r>
              <a:rPr lang="en-US" altLang="en-US" smtClean="0"/>
              <a:t>Create customer baseline calculation, performance reports &amp; settlement data</a:t>
            </a:r>
          </a:p>
          <a:p>
            <a:pPr lvl="1"/>
            <a:r>
              <a:rPr lang="en-US" altLang="en-US" smtClean="0"/>
              <a:t>Tariff reforms with residential demand tariff applied</a:t>
            </a:r>
          </a:p>
          <a:p>
            <a:pPr lvl="1"/>
            <a:r>
              <a:rPr lang="en-US" altLang="en-US" smtClean="0"/>
              <a:t>Continue to contract third-party network support through our demand side engagement activities and develop our internal C&amp;I DM capability</a:t>
            </a:r>
          </a:p>
          <a:p>
            <a:pPr lvl="1"/>
            <a:r>
              <a:rPr lang="en-US" altLang="en-US" smtClean="0"/>
              <a:t>Continue to deploy storage where economically viable to defer augmentation</a:t>
            </a:r>
          </a:p>
          <a:p>
            <a:pPr lvl="1"/>
            <a:r>
              <a:rPr lang="en-US" altLang="en-US" smtClean="0"/>
              <a:t>Fully transition Summer Saver to business as usual</a:t>
            </a:r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FFF1F27-80F8-4FC9-A3E1-D8562BFF6A46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885825"/>
            <a:ext cx="6299200" cy="887413"/>
          </a:xfrm>
        </p:spPr>
        <p:txBody>
          <a:bodyPr/>
          <a:lstStyle/>
          <a:p>
            <a:r>
              <a:rPr lang="en-US" altLang="en-US" sz="2800" smtClean="0"/>
              <a:t>Overview</a:t>
            </a:r>
            <a:endParaRPr lang="en-AU" altLang="en-US" sz="28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750" y="2325688"/>
            <a:ext cx="8280400" cy="2543175"/>
          </a:xfrm>
        </p:spPr>
        <p:txBody>
          <a:bodyPr/>
          <a:lstStyle/>
          <a:p>
            <a:pPr marL="525463" indent="0">
              <a:defRPr/>
            </a:pPr>
            <a:endParaRPr lang="en-US" dirty="0" smtClean="0"/>
          </a:p>
          <a:p>
            <a:pPr marL="539750" indent="-450850">
              <a:buFont typeface="Arial" pitchFamily="34" charset="0"/>
              <a:buChar char="•"/>
              <a:defRPr/>
            </a:pPr>
            <a:r>
              <a:rPr lang="en-US" dirty="0" smtClean="0"/>
              <a:t>Part One –  Stronger innovation incentives required to facilitate transition </a:t>
            </a:r>
            <a:r>
              <a:rPr lang="en-AU" dirty="0"/>
              <a:t>to new electricity </a:t>
            </a:r>
            <a:r>
              <a:rPr lang="en-AU" dirty="0" smtClean="0"/>
              <a:t>market </a:t>
            </a:r>
            <a:endParaRPr lang="en-US" dirty="0" smtClean="0"/>
          </a:p>
          <a:p>
            <a:pPr marL="539750" indent="-4508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39750" indent="-450850">
              <a:buFont typeface="Arial" pitchFamily="34" charset="0"/>
              <a:buChar char="•"/>
              <a:defRPr/>
            </a:pPr>
            <a:r>
              <a:rPr lang="en-US" dirty="0" smtClean="0"/>
              <a:t>Part Two – Overview of our DMIS investment over the current and upcoming regulatory periods</a:t>
            </a:r>
          </a:p>
          <a:p>
            <a:pPr marL="877888" indent="-352425">
              <a:buFont typeface="Arial" pitchFamily="34" charset="0"/>
              <a:buChar char="•"/>
              <a:defRPr/>
            </a:pPr>
            <a:endParaRPr lang="en-AU" dirty="0"/>
          </a:p>
          <a:p>
            <a:pPr>
              <a:buFont typeface="Arial" charset="0"/>
              <a:buNone/>
              <a:defRPr/>
            </a:pPr>
            <a:endParaRPr lang="en-AU" altLang="en-US" sz="2400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59E179C-ED01-4B5F-A9A8-8C0CF912BB36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6299200" cy="887413"/>
          </a:xfrm>
        </p:spPr>
        <p:txBody>
          <a:bodyPr/>
          <a:lstStyle/>
          <a:p>
            <a:pPr algn="ctr"/>
            <a:r>
              <a:rPr lang="en-US" altLang="en-US" sz="4800" smtClean="0"/>
              <a:t>Part One</a:t>
            </a:r>
            <a:endParaRPr lang="en-AU" altLang="en-US" sz="4800" smtClean="0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1E711BD-84D0-4BFE-AAFB-1518E6B0A60F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885825"/>
            <a:ext cx="6299200" cy="814388"/>
          </a:xfrm>
        </p:spPr>
        <p:txBody>
          <a:bodyPr/>
          <a:lstStyle/>
          <a:p>
            <a:r>
              <a:rPr lang="en-US" altLang="en-US" sz="2800" smtClean="0"/>
              <a:t>Future electricity market</a:t>
            </a:r>
            <a:endParaRPr lang="en-AU" altLang="en-US" sz="28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80400" cy="3963987"/>
          </a:xfrm>
        </p:spPr>
        <p:txBody>
          <a:bodyPr/>
          <a:lstStyle/>
          <a:p>
            <a:pPr marL="363538" indent="-363538">
              <a:buFont typeface="Arial" pitchFamily="34" charset="0"/>
              <a:buChar char="•"/>
              <a:defRPr/>
            </a:pPr>
            <a:r>
              <a:rPr lang="en-AU" dirty="0" smtClean="0"/>
              <a:t>No single </a:t>
            </a:r>
            <a:r>
              <a:rPr lang="en-AU" dirty="0"/>
              <a:t>view </a:t>
            </a:r>
            <a:r>
              <a:rPr lang="en-AU" dirty="0" smtClean="0"/>
              <a:t>of </a:t>
            </a:r>
            <a:r>
              <a:rPr lang="en-AU" dirty="0"/>
              <a:t>the path to the future electricity </a:t>
            </a:r>
            <a:r>
              <a:rPr lang="en-AU" dirty="0" smtClean="0"/>
              <a:t>market but change is inevitable</a:t>
            </a:r>
            <a:endParaRPr lang="en-AU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en-AU" dirty="0" smtClean="0"/>
              <a:t>Will </a:t>
            </a:r>
            <a:r>
              <a:rPr lang="en-AU" dirty="0"/>
              <a:t>be driven by a </a:t>
            </a:r>
            <a:r>
              <a:rPr lang="en-AU" dirty="0" smtClean="0"/>
              <a:t>technology changes, </a:t>
            </a:r>
            <a:r>
              <a:rPr lang="en-AU" dirty="0"/>
              <a:t>structural changes and customer </a:t>
            </a:r>
            <a:r>
              <a:rPr lang="en-AU" dirty="0" smtClean="0"/>
              <a:t>preferences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en-AU" dirty="0" smtClean="0"/>
              <a:t>Efficient DNSP investment is critical for transition to new electricity market </a:t>
            </a:r>
          </a:p>
          <a:p>
            <a:pPr marL="363538" lvl="1" indent="-363538">
              <a:spcBef>
                <a:spcPts val="600"/>
              </a:spcBef>
              <a:tabLst>
                <a:tab pos="715963" algn="l"/>
              </a:tabLst>
              <a:defRPr/>
            </a:pPr>
            <a:r>
              <a:rPr lang="en-US" dirty="0"/>
              <a:t>Current Regulatory Framework does not </a:t>
            </a:r>
            <a:r>
              <a:rPr lang="en-US" dirty="0" smtClean="0"/>
              <a:t>adequately incentivize </a:t>
            </a:r>
            <a:r>
              <a:rPr lang="en-US" dirty="0"/>
              <a:t>and encourage investment needed for </a:t>
            </a:r>
            <a:r>
              <a:rPr lang="en-US" dirty="0" smtClean="0"/>
              <a:t>transition </a:t>
            </a:r>
          </a:p>
          <a:p>
            <a:pPr marL="363538" lvl="1" indent="-363538">
              <a:spcBef>
                <a:spcPts val="600"/>
              </a:spcBef>
              <a:tabLst>
                <a:tab pos="715963" algn="l"/>
              </a:tabLst>
              <a:defRPr/>
            </a:pPr>
            <a:r>
              <a:rPr lang="en-US" dirty="0" smtClean="0"/>
              <a:t>Need an innovation scheme to drive transformation in an efficient and orderly manner</a:t>
            </a:r>
            <a:endParaRPr lang="en-AU" dirty="0"/>
          </a:p>
          <a:p>
            <a:pPr marL="877888" indent="-352425">
              <a:buFont typeface="Arial" pitchFamily="34" charset="0"/>
              <a:buChar char="•"/>
              <a:defRPr/>
            </a:pPr>
            <a:endParaRPr lang="en-AU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None/>
              <a:defRPr/>
            </a:pPr>
            <a:endParaRPr lang="en-AU" altLang="en-US" sz="2400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0A8AC06-4DD1-4009-8DAF-AE5D256C4D9F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66750" y="836613"/>
            <a:ext cx="6299200" cy="720725"/>
          </a:xfrm>
        </p:spPr>
        <p:txBody>
          <a:bodyPr/>
          <a:lstStyle/>
          <a:p>
            <a:r>
              <a:rPr lang="en-US" altLang="en-US" sz="2800" smtClean="0"/>
              <a:t>Future role of DNSPs</a:t>
            </a:r>
            <a:endParaRPr lang="en-AU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557338"/>
            <a:ext cx="8226425" cy="453548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AU" dirty="0" smtClean="0"/>
              <a:t>Our core </a:t>
            </a:r>
            <a:r>
              <a:rPr lang="en-AU" dirty="0"/>
              <a:t>functions </a:t>
            </a:r>
            <a:r>
              <a:rPr lang="en-AU" dirty="0" smtClean="0"/>
              <a:t>will </a:t>
            </a:r>
            <a:r>
              <a:rPr lang="en-AU" dirty="0"/>
              <a:t>be to:</a:t>
            </a:r>
          </a:p>
          <a:p>
            <a:pPr marL="715963" lvl="2" indent="-35242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5963" algn="l"/>
              </a:tabLst>
              <a:defRPr/>
            </a:pPr>
            <a:r>
              <a:rPr lang="en-AU" sz="1800" dirty="0"/>
              <a:t>Provide secure and reliable energy</a:t>
            </a:r>
          </a:p>
          <a:p>
            <a:pPr marL="715963" lvl="2" indent="-35242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5963" algn="l"/>
              </a:tabLst>
              <a:defRPr/>
            </a:pPr>
            <a:r>
              <a:rPr lang="en-AU" sz="1800" dirty="0"/>
              <a:t>Provide a core smart grid platform</a:t>
            </a:r>
          </a:p>
          <a:p>
            <a:pPr marL="715963" lvl="2" indent="-35242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5963" algn="l"/>
              </a:tabLst>
              <a:defRPr/>
            </a:pPr>
            <a:r>
              <a:rPr lang="en-AU" sz="1800" dirty="0"/>
              <a:t>Connect new technology</a:t>
            </a:r>
          </a:p>
          <a:p>
            <a:pPr marL="715963" lvl="2" indent="-35242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5963" algn="l"/>
              </a:tabLst>
              <a:defRPr/>
            </a:pPr>
            <a:r>
              <a:rPr lang="en-AU" sz="1800" dirty="0"/>
              <a:t>Store energy </a:t>
            </a:r>
            <a:r>
              <a:rPr lang="en-AU" sz="1800" dirty="0" smtClean="0"/>
              <a:t>(i.e. through </a:t>
            </a:r>
            <a:r>
              <a:rPr lang="en-AU" sz="1800" dirty="0"/>
              <a:t>solar)</a:t>
            </a:r>
          </a:p>
          <a:p>
            <a:pPr marL="715963" lvl="2" indent="-35242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5963" algn="l"/>
              </a:tabLst>
              <a:defRPr/>
            </a:pPr>
            <a:r>
              <a:rPr lang="en-AU" sz="1800" dirty="0"/>
              <a:t>Link buyers and sellers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Future investment will include </a:t>
            </a:r>
            <a:r>
              <a:rPr lang="en-US" dirty="0"/>
              <a:t>more innovative investment, including in solar and </a:t>
            </a:r>
            <a:r>
              <a:rPr lang="en-US" dirty="0" smtClean="0"/>
              <a:t>batteries, and focus on:</a:t>
            </a:r>
          </a:p>
          <a:p>
            <a:pPr marL="715963" lvl="1" indent="-352425">
              <a:buFont typeface="Courier New" panose="02070309020205020404" pitchFamily="49" charset="0"/>
              <a:buChar char="o"/>
              <a:defRPr/>
            </a:pPr>
            <a:r>
              <a:rPr lang="en-AU" dirty="0" smtClean="0"/>
              <a:t>Maintaining existing </a:t>
            </a:r>
            <a:r>
              <a:rPr lang="en-AU" dirty="0"/>
              <a:t>core network rather than building more assets to meet the peak</a:t>
            </a:r>
          </a:p>
          <a:p>
            <a:pPr marL="715963" lvl="1" indent="-352425">
              <a:buFont typeface="Courier New" panose="02070309020205020404" pitchFamily="49" charset="0"/>
              <a:buChar char="o"/>
              <a:defRPr/>
            </a:pPr>
            <a:r>
              <a:rPr lang="en-AU" dirty="0"/>
              <a:t>Using existing assets more efficiently</a:t>
            </a:r>
          </a:p>
          <a:p>
            <a:pPr marL="715963" lvl="1" indent="-352425"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363538" lvl="1" indent="0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9C7CE38-9CA4-4391-8D62-CC6A61672005}" type="slidenum">
              <a:rPr lang="en-AU" altLang="en-US"/>
              <a:pPr/>
              <a:t>5</a:t>
            </a:fld>
            <a:endParaRPr lang="en-A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Transitioning to the future network </a:t>
            </a:r>
            <a:endParaRPr lang="en-AU" altLang="en-US" sz="28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95313" y="1916113"/>
            <a:ext cx="8224837" cy="439261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Current Regulatory Framework lacks incentives to drive innovative investment required to transform the DNSPs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DMIS provides token funding limited to trials – 2011 to 2015 DMIS allowance was $2 million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Through current review of DMIS AER should increase incentives for :</a:t>
            </a:r>
          </a:p>
          <a:p>
            <a:pPr marL="715963" lvl="1" indent="-352425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Research and development </a:t>
            </a:r>
          </a:p>
          <a:p>
            <a:pPr marL="715963" lvl="1" indent="-352425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Smarter network investment – innovation and business improvements</a:t>
            </a:r>
          </a:p>
          <a:p>
            <a:pPr marL="719138" lvl="1" indent="-35877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9138" algn="l"/>
              </a:tabLst>
              <a:defRPr/>
            </a:pPr>
            <a:r>
              <a:rPr lang="en-US" dirty="0" smtClean="0"/>
              <a:t>Substitution of network solutions</a:t>
            </a:r>
          </a:p>
          <a:p>
            <a:pPr marL="360363" lvl="1" indent="-360363">
              <a:spcBef>
                <a:spcPts val="600"/>
              </a:spcBef>
              <a:defRPr/>
            </a:pPr>
            <a:r>
              <a:rPr lang="en-US" dirty="0" smtClean="0"/>
              <a:t>Incentivize the most efficient (least cost) solution as technology evolves</a:t>
            </a:r>
            <a:endParaRPr lang="en-AU" dirty="0" smtClean="0"/>
          </a:p>
          <a:p>
            <a:pPr marL="360363" lvl="1" indent="-360363">
              <a:spcBef>
                <a:spcPts val="600"/>
              </a:spcBef>
              <a:defRPr/>
            </a:pPr>
            <a:r>
              <a:rPr lang="en-US" dirty="0" smtClean="0"/>
              <a:t>Provide value for consumers and meet their needs into the future</a:t>
            </a:r>
            <a:endParaRPr lang="en-AU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FA29957-1ADD-4B9F-A874-16AC3EB7CCAE}" type="slidenum">
              <a:rPr lang="en-AU" altLang="en-US"/>
              <a:pPr/>
              <a:t>6</a:t>
            </a:fld>
            <a:endParaRPr lang="en-A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765175"/>
            <a:ext cx="6911975" cy="503238"/>
          </a:xfrm>
        </p:spPr>
        <p:txBody>
          <a:bodyPr/>
          <a:lstStyle/>
          <a:p>
            <a:r>
              <a:rPr lang="en-US" altLang="en-US" sz="2800" smtClean="0"/>
              <a:t>Better approach - Ofgem UK</a:t>
            </a:r>
            <a:endParaRPr lang="en-AU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52588"/>
            <a:ext cx="8135938" cy="4800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AU" sz="1600" dirty="0" smtClean="0"/>
              <a:t>Network Innovation Competitions (NICs) promoted electricity market transformation </a:t>
            </a:r>
            <a:r>
              <a:rPr lang="en-US" sz="1600" dirty="0" smtClean="0"/>
              <a:t>through</a:t>
            </a:r>
            <a:r>
              <a:rPr lang="en-AU" sz="1600" dirty="0" smtClean="0"/>
              <a:t>:</a:t>
            </a:r>
          </a:p>
          <a:p>
            <a:pPr marL="715963" indent="-352425"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Investment in R&amp;D and demonstration projects - required because speculative and deliver </a:t>
            </a:r>
            <a:r>
              <a:rPr lang="en-AU" sz="1600" dirty="0" smtClean="0"/>
              <a:t>uncertain </a:t>
            </a:r>
            <a:r>
              <a:rPr lang="en-AU" sz="1600" dirty="0"/>
              <a:t>commercial </a:t>
            </a:r>
            <a:r>
              <a:rPr lang="en-AU" sz="1600" dirty="0" smtClean="0"/>
              <a:t>returns</a:t>
            </a:r>
          </a:p>
          <a:p>
            <a:pPr marL="715963" indent="-352425"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Development of internal </a:t>
            </a:r>
            <a:r>
              <a:rPr lang="en-US" sz="1600" dirty="0"/>
              <a:t>structures and third party contacts </a:t>
            </a:r>
            <a:r>
              <a:rPr lang="en-US" sz="1600" dirty="0" smtClean="0"/>
              <a:t>required to facilitate </a:t>
            </a:r>
            <a:r>
              <a:rPr lang="en-US" sz="1600" dirty="0"/>
              <a:t>innovation as part of business as </a:t>
            </a:r>
            <a:r>
              <a:rPr lang="en-US" sz="1600" dirty="0" smtClean="0"/>
              <a:t>usual need to be supported</a:t>
            </a:r>
            <a:endParaRPr lang="en-AU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Three components of NIC:</a:t>
            </a:r>
          </a:p>
          <a:p>
            <a:pPr marL="715963" indent="-352425">
              <a:buFont typeface="+mj-lt"/>
              <a:buAutoNum type="arabicPeriod"/>
              <a:defRPr/>
            </a:pPr>
            <a:r>
              <a:rPr lang="en-AU" sz="1600" dirty="0"/>
              <a:t>Network Innovation Allowance (NIA</a:t>
            </a:r>
            <a:r>
              <a:rPr lang="en-AU" sz="1600" dirty="0" smtClean="0"/>
              <a:t>) – funding for smaller innovation projects – part of revenue allowance </a:t>
            </a:r>
          </a:p>
          <a:p>
            <a:pPr marL="715963" indent="-352425">
              <a:buFont typeface="+mj-lt"/>
              <a:buAutoNum type="arabicPeriod"/>
              <a:defRPr/>
            </a:pPr>
            <a:r>
              <a:rPr lang="en-US" sz="1600" dirty="0" smtClean="0"/>
              <a:t>A </a:t>
            </a:r>
            <a:r>
              <a:rPr lang="en-US" sz="1600" dirty="0"/>
              <a:t>Network Innovation Competition (NIC) – an annual competition to </a:t>
            </a:r>
            <a:r>
              <a:rPr lang="en-US" sz="1600" dirty="0" smtClean="0"/>
              <a:t>fund </a:t>
            </a:r>
            <a:r>
              <a:rPr lang="en-AU" sz="1600" dirty="0" smtClean="0"/>
              <a:t>selected </a:t>
            </a:r>
            <a:r>
              <a:rPr lang="en-AU" sz="1600" dirty="0"/>
              <a:t>flagship innovative </a:t>
            </a:r>
            <a:r>
              <a:rPr lang="en-AU" sz="1600" dirty="0" smtClean="0"/>
              <a:t>Projects </a:t>
            </a:r>
          </a:p>
          <a:p>
            <a:pPr marL="715963" indent="-352425">
              <a:buFont typeface="+mj-lt"/>
              <a:buAutoNum type="arabicPeriod"/>
              <a:defRPr/>
            </a:pPr>
            <a:r>
              <a:rPr lang="en-US" sz="1600" dirty="0" smtClean="0"/>
              <a:t>A </a:t>
            </a:r>
            <a:r>
              <a:rPr lang="en-US" sz="1600" dirty="0"/>
              <a:t>Innovation Roll-out Mechanism (IRM) – to fund the roll-out of </a:t>
            </a:r>
            <a:r>
              <a:rPr lang="en-US" sz="1600" dirty="0" smtClean="0"/>
              <a:t>proven </a:t>
            </a:r>
            <a:r>
              <a:rPr lang="en-AU" sz="1600" dirty="0" smtClean="0"/>
              <a:t>innovations</a:t>
            </a:r>
            <a:endParaRPr lang="en-US" sz="16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422C879-87DD-4534-BBB6-D01FE240A791}" type="slidenum">
              <a:rPr lang="en-AU" altLang="en-US"/>
              <a:pPr/>
              <a:t>7</a:t>
            </a:fld>
            <a:endParaRPr lang="en-A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2988" y="2492375"/>
            <a:ext cx="6299200" cy="887413"/>
          </a:xfrm>
        </p:spPr>
        <p:txBody>
          <a:bodyPr/>
          <a:lstStyle/>
          <a:p>
            <a:pPr algn="ctr"/>
            <a:r>
              <a:rPr lang="en-US" altLang="en-US" sz="4800" smtClean="0"/>
              <a:t>Part Two</a:t>
            </a:r>
            <a:endParaRPr lang="en-AU" altLang="en-US" sz="4800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3ABCFE8-34AC-47B6-92CF-5EEA65FA43E5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DMIS - Strategy for the 2016-2020 period</a:t>
            </a:r>
            <a:endParaRPr lang="en-AU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7918450" cy="4392612"/>
          </a:xfrm>
        </p:spPr>
        <p:txBody>
          <a:bodyPr/>
          <a:lstStyle/>
          <a:p>
            <a:pPr marL="363538" lvl="1" indent="-363538">
              <a:spcBef>
                <a:spcPts val="600"/>
              </a:spcBef>
            </a:pPr>
            <a:r>
              <a:rPr lang="en-US" altLang="en-US" sz="1600" smtClean="0"/>
              <a:t>Build our demand management capabilities by:</a:t>
            </a:r>
          </a:p>
          <a:p>
            <a:pPr marL="715963" lvl="3" indent="-3524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en-US" sz="1600" smtClean="0"/>
              <a:t>Developing additional levers for managing and influencing peak demand</a:t>
            </a:r>
          </a:p>
          <a:p>
            <a:pPr marL="715963" lvl="3" indent="-3524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en-US" sz="1600" smtClean="0"/>
              <a:t>Incorporating demand management into our BAU business cases, ranking reliable demand management initiatives economically against traditional augmentations (this will include capex – opex substitution within period)</a:t>
            </a:r>
          </a:p>
          <a:p>
            <a:pPr marL="715963" lvl="3" indent="-3524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en-US" sz="1600" smtClean="0"/>
              <a:t>Establishing IT systems to support the new or enhanced demand management capabilities (including integration of third parties), and to cater for increased volumes</a:t>
            </a:r>
          </a:p>
          <a:p>
            <a:pPr marL="715963" lvl="3" indent="-3524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en-US" sz="1600" smtClean="0"/>
              <a:t>Demonstrating our demand management initiatives can defer network augmentation</a:t>
            </a:r>
          </a:p>
          <a:p>
            <a:pPr marL="363538" lvl="1" indent="-363538">
              <a:spcBef>
                <a:spcPts val="600"/>
              </a:spcBef>
            </a:pPr>
            <a:r>
              <a:rPr lang="en-US" altLang="en-US" sz="1600" smtClean="0"/>
              <a:t>DMIS is only a facilitator of new DM capabilities.  Our initiatives are much broader than DMIS and should be part of BAU</a:t>
            </a:r>
          </a:p>
          <a:p>
            <a:pPr>
              <a:buFont typeface="Wingdings" pitchFamily="2" charset="2"/>
              <a:buChar char="q"/>
            </a:pPr>
            <a:endParaRPr lang="en-AU" altLang="en-US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pPr>
              <a:buFont typeface="Arial" pitchFamily="34" charset="0"/>
              <a:buChar char="•"/>
            </a:pPr>
            <a:endParaRPr lang="en-US" altLang="en-US" sz="2400" smtClean="0"/>
          </a:p>
          <a:p>
            <a:endParaRPr lang="en-AU" altLang="en-US" sz="240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mtClean="0">
                <a:solidFill>
                  <a:schemeClr val="bg2"/>
                </a:solidFill>
              </a:rPr>
              <a:t>United Energy and Multinet Gas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defRPr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Font typeface="Arial" pitchFamily="34" charset="0"/>
              <a:buChar char="–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&gt;"/>
              <a:defRPr sz="12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227273F-32CC-46E4-AEB7-A3B5050E4776}" type="slidenum">
              <a:rPr lang="en-AU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A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 &amp; MG Powerpoint 2012">
  <a:themeElements>
    <a:clrScheme name="UE &amp; MG colour scheme">
      <a:dk1>
        <a:srgbClr val="636466"/>
      </a:dk1>
      <a:lt1>
        <a:srgbClr val="E58426"/>
      </a:lt1>
      <a:dk2>
        <a:srgbClr val="000000"/>
      </a:dk2>
      <a:lt2>
        <a:srgbClr val="F1F1F2"/>
      </a:lt2>
      <a:accent1>
        <a:srgbClr val="F15D22"/>
      </a:accent1>
      <a:accent2>
        <a:srgbClr val="FAAC71"/>
      </a:accent2>
      <a:accent3>
        <a:srgbClr val="FDB714"/>
      </a:accent3>
      <a:accent4>
        <a:srgbClr val="FFD07B"/>
      </a:accent4>
      <a:accent5>
        <a:srgbClr val="B1B3B6"/>
      </a:accent5>
      <a:accent6>
        <a:srgbClr val="798AB9"/>
      </a:accent6>
      <a:hlink>
        <a:srgbClr val="798AB9"/>
      </a:hlink>
      <a:folHlink>
        <a:srgbClr val="B4BF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9525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4A0210536E04D8C010FA9B9F1318F" ma:contentTypeVersion="0" ma:contentTypeDescription="Create a new document." ma:contentTypeScope="" ma:versionID="7b61eba8a70c1499acf25761452401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76a7fc549c09abdef66775e19c71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412873-914A-4AD8-82BC-000E22625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EEF1AA-C657-451D-B9D0-FFB7D49C33B1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1119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+mj-lt</vt:lpstr>
      <vt:lpstr>UE &amp; MG Powerpoint 2012</vt:lpstr>
      <vt:lpstr>Incentives to achieve the future network  and our DMIS strategy     </vt:lpstr>
      <vt:lpstr>Overview</vt:lpstr>
      <vt:lpstr>Part One</vt:lpstr>
      <vt:lpstr>Future electricity market</vt:lpstr>
      <vt:lpstr>Future role of DNSPs</vt:lpstr>
      <vt:lpstr>Transitioning to the future network </vt:lpstr>
      <vt:lpstr>Better approach - Ofgem UK</vt:lpstr>
      <vt:lpstr>Part Two</vt:lpstr>
      <vt:lpstr>DMIS - Strategy for the 2016-2020 period</vt:lpstr>
      <vt:lpstr>Initiatives</vt:lpstr>
      <vt:lpstr>Appendix</vt:lpstr>
      <vt:lpstr>2011-2015 DMIS Initiatives</vt:lpstr>
      <vt:lpstr>2011-2015 BAU Initiatives</vt:lpstr>
      <vt:lpstr>2016-2020 DMIS Initiatives</vt:lpstr>
      <vt:lpstr>2016-2020 BAU Initiatives</vt:lpstr>
    </vt:vector>
  </TitlesOfParts>
  <Company>United Energy Distribution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Flowers</dc:creator>
  <cp:lastModifiedBy>Ogilvie, Sarah</cp:lastModifiedBy>
  <cp:revision>351</cp:revision>
  <cp:lastPrinted>2014-07-30T01:59:50Z</cp:lastPrinted>
  <dcterms:created xsi:type="dcterms:W3CDTF">2012-02-21T00:32:11Z</dcterms:created>
  <dcterms:modified xsi:type="dcterms:W3CDTF">2015-07-31T06:02:54Z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synrg v8</vt:lpwstr>
  </property>
  <property fmtid="{D5CDD505-2E9C-101B-9397-08002B2CF9AE}" pid="3" name="ContentTypeId">
    <vt:lpwstr>0x0101009B64A0210536E04D8C010FA9B9F1318F</vt:lpwstr>
  </property>
</Properties>
</file>